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63" r:id="rId4"/>
    <p:sldId id="258" r:id="rId5"/>
    <p:sldId id="259" r:id="rId6"/>
    <p:sldId id="260" r:id="rId7"/>
    <p:sldId id="269" r:id="rId8"/>
    <p:sldId id="262" r:id="rId9"/>
    <p:sldId id="265" r:id="rId10"/>
    <p:sldId id="267" r:id="rId11"/>
    <p:sldId id="268" r:id="rId12"/>
    <p:sldId id="270" r:id="rId13"/>
    <p:sldId id="266" r:id="rId14"/>
    <p:sldId id="271" r:id="rId15"/>
    <p:sldId id="276" r:id="rId16"/>
    <p:sldId id="264" r:id="rId17"/>
    <p:sldId id="273" r:id="rId18"/>
    <p:sldId id="272" r:id="rId19"/>
    <p:sldId id="261" r:id="rId20"/>
    <p:sldId id="274" r:id="rId21"/>
    <p:sldId id="275" r:id="rId22"/>
    <p:sldId id="277" r:id="rId23"/>
    <p:sldId id="282"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317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97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39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76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094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14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156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281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847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525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995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20081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kmoore@cusd.kahoks.org" TargetMode="External"/><Relationship Id="rId5" Type="http://schemas.openxmlformats.org/officeDocument/2006/relationships/hyperlink" Target="mailto:maharris@cusd.kahoks.org" TargetMode="External"/><Relationship Id="rId4" Type="http://schemas.openxmlformats.org/officeDocument/2006/relationships/hyperlink" Target="mailto:kjackson@cusd.kahoks.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microsoft.com/office/2007/relationships/hdphoto" Target="../media/hdphoto3.wdp"/><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Texturizer trans="25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13685"/>
            <a:ext cx="12192000" cy="1064602"/>
          </a:xfrm>
        </p:spPr>
        <p:txBody>
          <a:bodyPr>
            <a:normAutofit/>
          </a:bodyPr>
          <a:lstStyle/>
          <a:p>
            <a:pPr algn="ctr"/>
            <a:r>
              <a:rPr lang="en-US" sz="6000" b="1" dirty="0">
                <a:ln>
                  <a:solidFill>
                    <a:schemeClr val="bg1"/>
                  </a:solidFill>
                </a:ln>
                <a:solidFill>
                  <a:srgbClr val="800000"/>
                </a:solidFill>
                <a:latin typeface="Aharoni" panose="02010803020104030203" pitchFamily="2" charset="-79"/>
                <a:cs typeface="Aharoni" panose="02010803020104030203" pitchFamily="2" charset="-79"/>
              </a:rPr>
              <a:t>COLLINSVILLE MIDDLE SCHOOL</a:t>
            </a:r>
          </a:p>
        </p:txBody>
      </p:sp>
      <p:sp>
        <p:nvSpPr>
          <p:cNvPr id="3" name="Subtitle 2"/>
          <p:cNvSpPr>
            <a:spLocks noGrp="1"/>
          </p:cNvSpPr>
          <p:nvPr>
            <p:ph type="subTitle" idx="1"/>
          </p:nvPr>
        </p:nvSpPr>
        <p:spPr>
          <a:xfrm>
            <a:off x="0" y="1425845"/>
            <a:ext cx="12192000" cy="747427"/>
          </a:xfrm>
        </p:spPr>
        <p:txBody>
          <a:bodyPr>
            <a:normAutofit/>
          </a:bodyPr>
          <a:lstStyle/>
          <a:p>
            <a:pPr algn="ctr"/>
            <a:r>
              <a:rPr lang="en-US" sz="3200" b="1" i="1" dirty="0">
                <a:ln>
                  <a:solidFill>
                    <a:schemeClr val="bg1"/>
                  </a:solidFill>
                </a:ln>
                <a:solidFill>
                  <a:srgbClr val="800000"/>
                </a:solidFill>
                <a:latin typeface="Franklin Gothic Heavy" panose="020B0903020102020204" pitchFamily="34" charset="0"/>
              </a:rPr>
              <a:t>HOME OF THE TRAILBLAZERS</a:t>
            </a:r>
          </a:p>
        </p:txBody>
      </p:sp>
      <p:sp>
        <p:nvSpPr>
          <p:cNvPr id="17" name="Rectangle 16"/>
          <p:cNvSpPr/>
          <p:nvPr/>
        </p:nvSpPr>
        <p:spPr>
          <a:xfrm>
            <a:off x="0" y="2173272"/>
            <a:ext cx="12192000" cy="2431435"/>
          </a:xfrm>
          <a:prstGeom prst="rect">
            <a:avLst/>
          </a:prstGeom>
        </p:spPr>
        <p:txBody>
          <a:bodyPr wrap="square">
            <a:spAutoFit/>
          </a:bodyPr>
          <a:lstStyle/>
          <a:p>
            <a:pPr algn="ctr"/>
            <a:r>
              <a:rPr lang="en-US" sz="8000" b="1" dirty="0">
                <a:ln>
                  <a:solidFill>
                    <a:schemeClr val="bg1"/>
                  </a:solidFill>
                </a:ln>
                <a:solidFill>
                  <a:srgbClr val="800000"/>
                </a:solidFill>
                <a:latin typeface="Aharoni" panose="02010803020104030203" pitchFamily="2" charset="-79"/>
                <a:cs typeface="Aharoni" panose="02010803020104030203" pitchFamily="2" charset="-79"/>
              </a:rPr>
              <a:t>7</a:t>
            </a:r>
            <a:r>
              <a:rPr lang="en-US" sz="6600" b="1" baseline="30000" dirty="0">
                <a:ln>
                  <a:solidFill>
                    <a:schemeClr val="bg1"/>
                  </a:solidFill>
                </a:ln>
                <a:solidFill>
                  <a:srgbClr val="800000"/>
                </a:solidFill>
                <a:latin typeface="Aharoni" panose="02010803020104030203" pitchFamily="2" charset="-79"/>
                <a:cs typeface="Aharoni" panose="02010803020104030203" pitchFamily="2" charset="-79"/>
              </a:rPr>
              <a:t>th</a:t>
            </a:r>
            <a:r>
              <a:rPr lang="en-US" sz="6000" b="1" dirty="0">
                <a:ln>
                  <a:solidFill>
                    <a:schemeClr val="bg1"/>
                  </a:solidFill>
                </a:ln>
                <a:solidFill>
                  <a:srgbClr val="800000"/>
                </a:solidFill>
                <a:latin typeface="Aharoni" panose="02010803020104030203" pitchFamily="2" charset="-79"/>
                <a:cs typeface="Aharoni" panose="02010803020104030203" pitchFamily="2" charset="-79"/>
              </a:rPr>
              <a:t> Grade Orientation</a:t>
            </a:r>
          </a:p>
          <a:p>
            <a:pPr algn="ctr"/>
            <a:r>
              <a:rPr lang="en-US" sz="5400" b="1" dirty="0">
                <a:ln>
                  <a:solidFill>
                    <a:schemeClr val="bg1"/>
                  </a:solidFill>
                </a:ln>
                <a:solidFill>
                  <a:srgbClr val="800000"/>
                </a:solidFill>
                <a:latin typeface="Aharoni" panose="02010803020104030203" pitchFamily="2" charset="-79"/>
                <a:cs typeface="Aharoni" panose="02010803020104030203" pitchFamily="2" charset="-79"/>
              </a:rPr>
              <a:t>May</a:t>
            </a:r>
            <a:r>
              <a:rPr lang="en-US" sz="6600" b="1" dirty="0">
                <a:ln>
                  <a:solidFill>
                    <a:schemeClr val="bg1"/>
                  </a:solidFill>
                </a:ln>
                <a:solidFill>
                  <a:srgbClr val="800000"/>
                </a:solidFill>
                <a:latin typeface="Aharoni" panose="02010803020104030203" pitchFamily="2" charset="-79"/>
                <a:cs typeface="Aharoni" panose="02010803020104030203" pitchFamily="2" charset="-79"/>
              </a:rPr>
              <a:t> </a:t>
            </a:r>
            <a:r>
              <a:rPr lang="en-US" sz="7200" b="1" dirty="0">
                <a:ln>
                  <a:solidFill>
                    <a:schemeClr val="bg1"/>
                  </a:solidFill>
                </a:ln>
                <a:solidFill>
                  <a:srgbClr val="800000"/>
                </a:solidFill>
                <a:latin typeface="Aharoni" panose="02010803020104030203" pitchFamily="2" charset="-79"/>
                <a:cs typeface="Aharoni" panose="02010803020104030203" pitchFamily="2" charset="-79"/>
              </a:rPr>
              <a:t>14, 2019</a:t>
            </a:r>
            <a:endParaRPr lang="en-US" sz="7200" dirty="0"/>
          </a:p>
        </p:txBody>
      </p:sp>
    </p:spTree>
    <p:extLst>
      <p:ext uri="{BB962C8B-B14F-4D97-AF65-F5344CB8AC3E}">
        <p14:creationId xmlns:p14="http://schemas.microsoft.com/office/powerpoint/2010/main" val="66626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780" y="18255"/>
            <a:ext cx="11009152" cy="1325563"/>
          </a:xfrm>
        </p:spPr>
        <p:txBody>
          <a:bodyPr>
            <a:noAutofit/>
          </a:bodyPr>
          <a:lstStyle/>
          <a:p>
            <a:r>
              <a:rPr lang="en-US" sz="4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COLLINSVILLE MIDDLE SCHOOL COMPACT</a:t>
            </a:r>
          </a:p>
        </p:txBody>
      </p:sp>
      <p:sp>
        <p:nvSpPr>
          <p:cNvPr id="3" name="Content Placeholder 2"/>
          <p:cNvSpPr>
            <a:spLocks noGrp="1"/>
          </p:cNvSpPr>
          <p:nvPr>
            <p:ph sz="half" idx="1"/>
          </p:nvPr>
        </p:nvSpPr>
        <p:spPr>
          <a:xfrm>
            <a:off x="167780" y="1343818"/>
            <a:ext cx="5751352" cy="5478011"/>
          </a:xfrm>
        </p:spPr>
        <p:txBody>
          <a:bodyPr>
            <a:normAutofit fontScale="47500" lnSpcReduction="20000"/>
          </a:bodyPr>
          <a:lstStyle/>
          <a:p>
            <a:r>
              <a:rPr lang="en-US" sz="4200" b="1" dirty="0">
                <a:solidFill>
                  <a:srgbClr val="800000"/>
                </a:solidFill>
                <a:latin typeface="Aharoni" panose="02010803020104030203" pitchFamily="2" charset="-79"/>
                <a:cs typeface="Aharoni" panose="02010803020104030203" pitchFamily="2" charset="-79"/>
              </a:rPr>
              <a:t>CMS Faculty and Staff promise to:</a:t>
            </a:r>
          </a:p>
          <a:p>
            <a:pPr lvl="1"/>
            <a:r>
              <a:rPr lang="en-US" sz="2900" b="1" dirty="0">
                <a:latin typeface="Aharoni" panose="02010803020104030203" pitchFamily="2" charset="-79"/>
                <a:cs typeface="Aharoni" panose="02010803020104030203" pitchFamily="2" charset="-79"/>
              </a:rPr>
              <a:t>Create a partnership with every student and family.</a:t>
            </a:r>
          </a:p>
          <a:p>
            <a:pPr lvl="1"/>
            <a:r>
              <a:rPr lang="en-US" sz="2900" b="1" dirty="0">
                <a:latin typeface="Aharoni" panose="02010803020104030203" pitchFamily="2" charset="-79"/>
                <a:cs typeface="Aharoni" panose="02010803020104030203" pitchFamily="2" charset="-79"/>
              </a:rPr>
              <a:t>Monitor and communicate student progress to parents /guardians.</a:t>
            </a:r>
          </a:p>
          <a:p>
            <a:pPr lvl="1"/>
            <a:r>
              <a:rPr lang="en-US" sz="2900" b="1" dirty="0">
                <a:latin typeface="Aharoni" panose="02010803020104030203" pitchFamily="2" charset="-79"/>
                <a:cs typeface="Aharoni" panose="02010803020104030203" pitchFamily="2" charset="-79"/>
              </a:rPr>
              <a:t>Ensure that all students get help as soon as it is needed.</a:t>
            </a:r>
          </a:p>
          <a:p>
            <a:pPr lvl="1"/>
            <a:r>
              <a:rPr lang="en-US" sz="2900" b="1" dirty="0">
                <a:latin typeface="Aharoni" panose="02010803020104030203" pitchFamily="2" charset="-79"/>
                <a:cs typeface="Aharoni" panose="02010803020104030203" pitchFamily="2" charset="-79"/>
              </a:rPr>
              <a:t>Assign work that is high interest and relevant.</a:t>
            </a:r>
          </a:p>
          <a:p>
            <a:pPr marL="0" indent="0">
              <a:spcBef>
                <a:spcPts val="0"/>
              </a:spcBef>
              <a:buNone/>
            </a:pPr>
            <a:endParaRPr lang="en-US" sz="3200" b="1" dirty="0">
              <a:solidFill>
                <a:srgbClr val="800000"/>
              </a:solidFill>
              <a:latin typeface="Aharoni" panose="02010803020104030203" pitchFamily="2" charset="-79"/>
              <a:cs typeface="Aharoni" panose="02010803020104030203" pitchFamily="2" charset="-79"/>
            </a:endParaRPr>
          </a:p>
          <a:p>
            <a:r>
              <a:rPr lang="en-US" sz="4200" b="1" dirty="0">
                <a:solidFill>
                  <a:srgbClr val="800000"/>
                </a:solidFill>
                <a:latin typeface="Aharoni" panose="02010803020104030203" pitchFamily="2" charset="-79"/>
                <a:cs typeface="Aharoni" panose="02010803020104030203" pitchFamily="2" charset="-79"/>
              </a:rPr>
              <a:t>CMS Students promise to:</a:t>
            </a:r>
          </a:p>
          <a:p>
            <a:pPr lvl="1"/>
            <a:r>
              <a:rPr lang="en-US" sz="2900" dirty="0">
                <a:latin typeface="Aharoni" panose="02010803020104030203" pitchFamily="2" charset="-79"/>
                <a:cs typeface="Aharoni" panose="02010803020104030203" pitchFamily="2" charset="-79"/>
              </a:rPr>
              <a:t>Read daily to increase their level of understanding.</a:t>
            </a:r>
          </a:p>
          <a:p>
            <a:pPr lvl="1"/>
            <a:r>
              <a:rPr lang="en-US" sz="2900" dirty="0">
                <a:latin typeface="Aharoni" panose="02010803020104030203" pitchFamily="2" charset="-79"/>
                <a:cs typeface="Aharoni" panose="02010803020104030203" pitchFamily="2" charset="-79"/>
              </a:rPr>
              <a:t>Be responsible for their own learning by completing all assignments.</a:t>
            </a:r>
          </a:p>
          <a:p>
            <a:pPr lvl="1"/>
            <a:r>
              <a:rPr lang="en-US" sz="2900" dirty="0">
                <a:latin typeface="Aharoni" panose="02010803020104030203" pitchFamily="2" charset="-79"/>
                <a:cs typeface="Aharoni" panose="02010803020104030203" pitchFamily="2" charset="-79"/>
              </a:rPr>
              <a:t>Advocate for themselves by letting their teachers know when they need help.</a:t>
            </a:r>
          </a:p>
          <a:p>
            <a:pPr lvl="1"/>
            <a:r>
              <a:rPr lang="en-US" sz="2900" dirty="0">
                <a:latin typeface="Aharoni" panose="02010803020104030203" pitchFamily="2" charset="-79"/>
                <a:cs typeface="Aharoni" panose="02010803020104030203" pitchFamily="2" charset="-79"/>
              </a:rPr>
              <a:t>Demonstrate good behaviors that establish a quality learning environment for all students.</a:t>
            </a:r>
          </a:p>
          <a:p>
            <a:pPr marL="0" indent="0">
              <a:buNone/>
            </a:pPr>
            <a:endParaRPr lang="en-US" sz="2200" dirty="0">
              <a:latin typeface="Aharoni" panose="02010803020104030203" pitchFamily="2" charset="-79"/>
              <a:cs typeface="Aharoni" panose="02010803020104030203" pitchFamily="2" charset="-79"/>
            </a:endParaRPr>
          </a:p>
          <a:p>
            <a:r>
              <a:rPr lang="en-US" sz="4200" b="1" dirty="0">
                <a:solidFill>
                  <a:srgbClr val="800000"/>
                </a:solidFill>
                <a:latin typeface="Aharoni" panose="02010803020104030203" pitchFamily="2" charset="-79"/>
                <a:cs typeface="Aharoni" panose="02010803020104030203" pitchFamily="2" charset="-79"/>
              </a:rPr>
              <a:t>CMS Parents promise to:</a:t>
            </a:r>
          </a:p>
          <a:p>
            <a:pPr lvl="1"/>
            <a:r>
              <a:rPr lang="en-US" sz="2900" b="1" dirty="0">
                <a:latin typeface="Aharoni" panose="02010803020104030203" pitchFamily="2" charset="-79"/>
                <a:cs typeface="Aharoni" panose="02010803020104030203" pitchFamily="2" charset="-79"/>
              </a:rPr>
              <a:t>Help their child see the importance of education to pursue his/her interest and goals.</a:t>
            </a:r>
          </a:p>
          <a:p>
            <a:pPr lvl="1"/>
            <a:r>
              <a:rPr lang="en-US" sz="2900" b="1" dirty="0">
                <a:latin typeface="Aharoni" panose="02010803020104030203" pitchFamily="2" charset="-79"/>
                <a:cs typeface="Aharoni" panose="02010803020104030203" pitchFamily="2" charset="-79"/>
              </a:rPr>
              <a:t>Partner with their child and his/her teachers to establish a learning team.</a:t>
            </a:r>
          </a:p>
          <a:p>
            <a:pPr lvl="1"/>
            <a:r>
              <a:rPr lang="en-US" sz="2900" b="1" dirty="0">
                <a:latin typeface="Aharoni" panose="02010803020104030203" pitchFamily="2" charset="-79"/>
                <a:cs typeface="Aharoni" panose="02010803020104030203" pitchFamily="2" charset="-79"/>
              </a:rPr>
              <a:t>Establish a routine that ensures homework completion.</a:t>
            </a:r>
          </a:p>
          <a:p>
            <a:pPr lvl="1"/>
            <a:r>
              <a:rPr lang="en-US" sz="2900" b="1" dirty="0">
                <a:latin typeface="Aharoni" panose="02010803020104030203" pitchFamily="2" charset="-79"/>
                <a:cs typeface="Aharoni" panose="02010803020104030203" pitchFamily="2" charset="-79"/>
              </a:rPr>
              <a:t>Discuss their child’s challenges or misunderstandings with his/her teacher.</a:t>
            </a:r>
          </a:p>
          <a:p>
            <a:pPr marL="0" indent="0">
              <a:buNone/>
            </a:pPr>
            <a:endParaRPr lang="en-US" dirty="0"/>
          </a:p>
        </p:txBody>
      </p:sp>
      <p:sp>
        <p:nvSpPr>
          <p:cNvPr id="6" name="Content Placeholder 5">
            <a:extLst>
              <a:ext uri="{FF2B5EF4-FFF2-40B4-BE49-F238E27FC236}">
                <a16:creationId xmlns:a16="http://schemas.microsoft.com/office/drawing/2014/main" id="{44347D46-1DE1-4251-9F4F-A05EEBAB5423}"/>
              </a:ext>
            </a:extLst>
          </p:cNvPr>
          <p:cNvSpPr>
            <a:spLocks noGrp="1"/>
          </p:cNvSpPr>
          <p:nvPr>
            <p:ph sz="half" idx="2"/>
          </p:nvPr>
        </p:nvSpPr>
        <p:spPr>
          <a:xfrm>
            <a:off x="6350466" y="908728"/>
            <a:ext cx="5673754" cy="5743742"/>
          </a:xfrm>
        </p:spPr>
        <p:txBody>
          <a:bodyPr>
            <a:normAutofit fontScale="47500" lnSpcReduction="20000"/>
          </a:bodyPr>
          <a:lstStyle/>
          <a:p>
            <a:pPr>
              <a:spcBef>
                <a:spcPts val="0"/>
              </a:spcBef>
            </a:pPr>
            <a:r>
              <a:rPr lang="es-ES" sz="4200" dirty="0">
                <a:solidFill>
                  <a:srgbClr val="800000"/>
                </a:solidFill>
                <a:latin typeface="Aharoni" panose="02010803020104030203" pitchFamily="2" charset="-79"/>
                <a:cs typeface="Aharoni" panose="02010803020104030203" pitchFamily="2" charset="-79"/>
              </a:rPr>
              <a:t>La Facultad y el personal de CMS prometen:</a:t>
            </a:r>
            <a:endParaRPr lang="en-US" sz="4200" b="1" dirty="0">
              <a:solidFill>
                <a:srgbClr val="800000"/>
              </a:solidFill>
              <a:latin typeface="Aharoni" panose="02010803020104030203" pitchFamily="2" charset="-79"/>
              <a:cs typeface="Aharoni" panose="02010803020104030203" pitchFamily="2" charset="-79"/>
            </a:endParaRPr>
          </a:p>
          <a:p>
            <a:pPr>
              <a:spcBef>
                <a:spcPts val="0"/>
              </a:spcBef>
            </a:pPr>
            <a:endParaRPr lang="en-US" sz="4200" b="1" dirty="0">
              <a:solidFill>
                <a:srgbClr val="800000"/>
              </a:solidFill>
              <a:latin typeface="Aharoni" panose="02010803020104030203" pitchFamily="2" charset="-79"/>
              <a:cs typeface="Aharoni" panose="02010803020104030203" pitchFamily="2" charset="-79"/>
            </a:endParaRPr>
          </a:p>
          <a:p>
            <a:pPr lvl="1">
              <a:spcBef>
                <a:spcPts val="0"/>
              </a:spcBef>
            </a:pPr>
            <a:r>
              <a:rPr lang="es-ES" sz="2900" dirty="0">
                <a:latin typeface="Aharoni" panose="02010803020104030203" pitchFamily="2" charset="-79"/>
                <a:cs typeface="Aharoni" panose="02010803020104030203" pitchFamily="2" charset="-79"/>
              </a:rPr>
              <a:t>Crear una asociación con cada estudiante y familia.</a:t>
            </a:r>
          </a:p>
          <a:p>
            <a:pPr lvl="1">
              <a:spcBef>
                <a:spcPts val="0"/>
              </a:spcBef>
            </a:pPr>
            <a:r>
              <a:rPr lang="es-ES" sz="2900" dirty="0">
                <a:latin typeface="Aharoni" panose="02010803020104030203" pitchFamily="2" charset="-79"/>
                <a:cs typeface="Aharoni" panose="02010803020104030203" pitchFamily="2" charset="-79"/>
              </a:rPr>
              <a:t>Supervisar y comunicar el progreso del estudiante a los padres/tutores. </a:t>
            </a:r>
          </a:p>
          <a:p>
            <a:pPr lvl="1">
              <a:spcBef>
                <a:spcPts val="0"/>
              </a:spcBef>
            </a:pPr>
            <a:r>
              <a:rPr lang="es-ES" sz="2900" dirty="0">
                <a:latin typeface="Aharoni" panose="02010803020104030203" pitchFamily="2" charset="-79"/>
                <a:cs typeface="Aharoni" panose="02010803020104030203" pitchFamily="2" charset="-79"/>
              </a:rPr>
              <a:t>Asegúrese de que todos los estudiantes obtienen ayuda tan pronto como sea necesario. </a:t>
            </a:r>
          </a:p>
          <a:p>
            <a:pPr lvl="1">
              <a:spcBef>
                <a:spcPts val="0"/>
              </a:spcBef>
            </a:pPr>
            <a:r>
              <a:rPr lang="es-ES" sz="2900" dirty="0">
                <a:latin typeface="Aharoni" panose="02010803020104030203" pitchFamily="2" charset="-79"/>
                <a:cs typeface="Aharoni" panose="02010803020104030203" pitchFamily="2" charset="-79"/>
              </a:rPr>
              <a:t>Asignar trabajo que es de alto interés y relevante.</a:t>
            </a:r>
          </a:p>
          <a:p>
            <a:pPr marL="457200" lvl="1" indent="0">
              <a:spcBef>
                <a:spcPts val="0"/>
              </a:spcBef>
              <a:buNone/>
            </a:pPr>
            <a:endParaRPr lang="es-ES" sz="2900" dirty="0">
              <a:latin typeface="Aharoni" panose="02010803020104030203" pitchFamily="2" charset="-79"/>
              <a:cs typeface="Aharoni" panose="02010803020104030203" pitchFamily="2" charset="-79"/>
            </a:endParaRPr>
          </a:p>
          <a:p>
            <a:r>
              <a:rPr lang="es-ES" sz="3600" dirty="0">
                <a:solidFill>
                  <a:srgbClr val="800000"/>
                </a:solidFill>
                <a:latin typeface="Aharoni" panose="02010803020104030203" pitchFamily="2" charset="-79"/>
                <a:cs typeface="Aharoni" panose="02010803020104030203" pitchFamily="2" charset="-79"/>
              </a:rPr>
              <a:t>Los Estudiantes de CMS prometen:</a:t>
            </a:r>
          </a:p>
          <a:p>
            <a:pPr lvl="1"/>
            <a:r>
              <a:rPr lang="es-ES" sz="2900" dirty="0">
                <a:latin typeface="Aharoni" panose="02010803020104030203" pitchFamily="2" charset="-79"/>
                <a:cs typeface="Aharoni" panose="02010803020104030203" pitchFamily="2" charset="-79"/>
              </a:rPr>
              <a:t>Leer diariamente para aumentar su nivel de entendimiento. </a:t>
            </a:r>
          </a:p>
          <a:p>
            <a:pPr lvl="1"/>
            <a:r>
              <a:rPr lang="es-ES" sz="2900" dirty="0">
                <a:latin typeface="Aharoni" panose="02010803020104030203" pitchFamily="2" charset="-79"/>
                <a:cs typeface="Aharoni" panose="02010803020104030203" pitchFamily="2" charset="-79"/>
              </a:rPr>
              <a:t>Ser responsables de su propio aprendizaje completando todas las asignaciones. </a:t>
            </a:r>
          </a:p>
          <a:p>
            <a:pPr lvl="1"/>
            <a:r>
              <a:rPr lang="es-ES" sz="2900" dirty="0">
                <a:latin typeface="Aharoni" panose="02010803020104030203" pitchFamily="2" charset="-79"/>
                <a:cs typeface="Aharoni" panose="02010803020104030203" pitchFamily="2" charset="-79"/>
              </a:rPr>
              <a:t>Abogar por ellos mismos al dejar que sus profesores saben cuando necesitan ayuda. </a:t>
            </a:r>
          </a:p>
          <a:p>
            <a:pPr lvl="1"/>
            <a:r>
              <a:rPr lang="es-ES" sz="2900" dirty="0">
                <a:latin typeface="Aharoni" panose="02010803020104030203" pitchFamily="2" charset="-79"/>
                <a:cs typeface="Aharoni" panose="02010803020104030203" pitchFamily="2" charset="-79"/>
              </a:rPr>
              <a:t>Demostrar buenos comportamientos que establecer un entorno de aprendizaje de calidad para todos los estudiantes.</a:t>
            </a:r>
          </a:p>
          <a:p>
            <a:pPr marL="0" indent="0">
              <a:buNone/>
            </a:pPr>
            <a:endParaRPr lang="en-US" b="1" dirty="0">
              <a:latin typeface="Aharoni" panose="02010803020104030203" pitchFamily="2" charset="-79"/>
              <a:cs typeface="Aharoni" panose="02010803020104030203" pitchFamily="2" charset="-79"/>
            </a:endParaRPr>
          </a:p>
          <a:p>
            <a:r>
              <a:rPr lang="es-ES" sz="3600" dirty="0">
                <a:solidFill>
                  <a:srgbClr val="800000"/>
                </a:solidFill>
                <a:latin typeface="Aharoni" panose="02010803020104030203" pitchFamily="2" charset="-79"/>
                <a:cs typeface="Aharoni" panose="02010803020104030203" pitchFamily="2" charset="-79"/>
              </a:rPr>
              <a:t>Los Padres de CMS prometen a:</a:t>
            </a:r>
          </a:p>
          <a:p>
            <a:pPr lvl="1"/>
            <a:r>
              <a:rPr lang="es-ES" sz="2900" dirty="0">
                <a:latin typeface="Aharoni" panose="02010803020104030203" pitchFamily="2" charset="-79"/>
                <a:cs typeface="Aharoni" panose="02010803020104030203" pitchFamily="2" charset="-79"/>
              </a:rPr>
              <a:t>Ayudar a su hijo/a ver la importancia de la educación para perseguir sus intereses y metas.</a:t>
            </a:r>
          </a:p>
          <a:p>
            <a:pPr lvl="1"/>
            <a:r>
              <a:rPr lang="es-ES" sz="2900" dirty="0">
                <a:latin typeface="Aharoni" panose="02010803020104030203" pitchFamily="2" charset="-79"/>
                <a:cs typeface="Aharoni" panose="02010803020104030203" pitchFamily="2" charset="-79"/>
              </a:rPr>
              <a:t>Asociarse con su hijo y sus profesores para establecer un equipo de aprendizaje.</a:t>
            </a:r>
          </a:p>
          <a:p>
            <a:pPr lvl="1"/>
            <a:r>
              <a:rPr lang="es-ES" sz="2900" dirty="0">
                <a:latin typeface="Aharoni" panose="02010803020104030203" pitchFamily="2" charset="-79"/>
                <a:cs typeface="Aharoni" panose="02010803020104030203" pitchFamily="2" charset="-79"/>
              </a:rPr>
              <a:t>Establecer una rutina que garantiza para terminar la tarea.</a:t>
            </a:r>
          </a:p>
          <a:p>
            <a:pPr lvl="1"/>
            <a:r>
              <a:rPr lang="es-ES" sz="2900" dirty="0">
                <a:latin typeface="Aharoni" panose="02010803020104030203" pitchFamily="2" charset="-79"/>
                <a:cs typeface="Aharoni" panose="02010803020104030203" pitchFamily="2" charset="-79"/>
              </a:rPr>
              <a:t>Analice los desafíos o malentendidos de su hijo con su maestro.</a:t>
            </a:r>
            <a:endParaRPr lang="en-US" sz="34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6830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724"/>
            <a:ext cx="12166599" cy="891481"/>
          </a:xfrm>
        </p:spPr>
        <p:txBody>
          <a:bodyPr>
            <a:normAutofit/>
          </a:bodyPr>
          <a:lstStyle/>
          <a:p>
            <a:pPr algn="ctr"/>
            <a:r>
              <a:rPr lang="en-US" sz="54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Expectations</a:t>
            </a:r>
            <a:endParaRPr lang="en-US" sz="5400" dirty="0">
              <a:ln w="0">
                <a:solidFill>
                  <a:schemeClr val="bg1"/>
                </a:solidFill>
              </a:ln>
              <a:solidFill>
                <a:srgbClr val="800000"/>
              </a:solidFill>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8292724"/>
              </p:ext>
            </p:extLst>
          </p:nvPr>
        </p:nvGraphicFramePr>
        <p:xfrm>
          <a:off x="-1" y="750095"/>
          <a:ext cx="12166600" cy="6217920"/>
        </p:xfrm>
        <a:graphic>
          <a:graphicData uri="http://schemas.openxmlformats.org/drawingml/2006/table">
            <a:tbl>
              <a:tblPr firstRow="1" bandRow="1">
                <a:tableStyleId>{073A0DAA-6AF3-43AB-8588-CEC1D06C72B9}</a:tableStyleId>
              </a:tblPr>
              <a:tblGrid>
                <a:gridCol w="2034571">
                  <a:extLst>
                    <a:ext uri="{9D8B030D-6E8A-4147-A177-3AD203B41FA5}">
                      <a16:colId xmlns:a16="http://schemas.microsoft.com/office/drawing/2014/main" val="878638741"/>
                    </a:ext>
                  </a:extLst>
                </a:gridCol>
                <a:gridCol w="2034571">
                  <a:extLst>
                    <a:ext uri="{9D8B030D-6E8A-4147-A177-3AD203B41FA5}">
                      <a16:colId xmlns:a16="http://schemas.microsoft.com/office/drawing/2014/main" val="2901162771"/>
                    </a:ext>
                  </a:extLst>
                </a:gridCol>
                <a:gridCol w="1937468">
                  <a:extLst>
                    <a:ext uri="{9D8B030D-6E8A-4147-A177-3AD203B41FA5}">
                      <a16:colId xmlns:a16="http://schemas.microsoft.com/office/drawing/2014/main" val="3793701183"/>
                    </a:ext>
                  </a:extLst>
                </a:gridCol>
                <a:gridCol w="2438070">
                  <a:extLst>
                    <a:ext uri="{9D8B030D-6E8A-4147-A177-3AD203B41FA5}">
                      <a16:colId xmlns:a16="http://schemas.microsoft.com/office/drawing/2014/main" val="4207051483"/>
                    </a:ext>
                  </a:extLst>
                </a:gridCol>
                <a:gridCol w="1866147">
                  <a:extLst>
                    <a:ext uri="{9D8B030D-6E8A-4147-A177-3AD203B41FA5}">
                      <a16:colId xmlns:a16="http://schemas.microsoft.com/office/drawing/2014/main" val="131704438"/>
                    </a:ext>
                  </a:extLst>
                </a:gridCol>
                <a:gridCol w="1855773">
                  <a:extLst>
                    <a:ext uri="{9D8B030D-6E8A-4147-A177-3AD203B41FA5}">
                      <a16:colId xmlns:a16="http://schemas.microsoft.com/office/drawing/2014/main" val="1839925284"/>
                    </a:ext>
                  </a:extLst>
                </a:gridCol>
              </a:tblGrid>
              <a:tr h="237828">
                <a:tc>
                  <a:txBody>
                    <a:bodyPr/>
                    <a:lstStyle/>
                    <a:p>
                      <a:pPr algn="ctr">
                        <a:lnSpc>
                          <a:spcPct val="100000"/>
                        </a:lnSpc>
                      </a:pPr>
                      <a:r>
                        <a:rPr lang="en-US" sz="2000" dirty="0">
                          <a:solidFill>
                            <a:srgbClr val="800000"/>
                          </a:solidFill>
                          <a:latin typeface="Aharoni" panose="02010803020104030203" pitchFamily="2" charset="-79"/>
                          <a:cs typeface="Aharoni" panose="02010803020104030203" pitchFamily="2" charset="-79"/>
                        </a:rPr>
                        <a:t>Classroom</a:t>
                      </a:r>
                    </a:p>
                  </a:txBody>
                  <a:tcPr>
                    <a:solidFill>
                      <a:schemeClr val="bg1">
                        <a:lumMod val="85000"/>
                      </a:schemeClr>
                    </a:solidFill>
                  </a:tcPr>
                </a:tc>
                <a:tc>
                  <a:txBody>
                    <a:bodyPr/>
                    <a:lstStyle/>
                    <a:p>
                      <a:pPr algn="ctr"/>
                      <a:r>
                        <a:rPr lang="en-US" sz="2000" dirty="0">
                          <a:solidFill>
                            <a:srgbClr val="800000"/>
                          </a:solidFill>
                          <a:latin typeface="Aharoni" panose="02010803020104030203" pitchFamily="2" charset="-79"/>
                          <a:cs typeface="Aharoni" panose="02010803020104030203" pitchFamily="2" charset="-79"/>
                        </a:rPr>
                        <a:t>Hallway</a:t>
                      </a:r>
                    </a:p>
                  </a:txBody>
                  <a:tcPr>
                    <a:solidFill>
                      <a:schemeClr val="bg1">
                        <a:lumMod val="85000"/>
                      </a:schemeClr>
                    </a:solidFill>
                  </a:tcPr>
                </a:tc>
                <a:tc>
                  <a:txBody>
                    <a:bodyPr/>
                    <a:lstStyle/>
                    <a:p>
                      <a:pPr algn="ctr"/>
                      <a:r>
                        <a:rPr lang="en-US" sz="2000" dirty="0">
                          <a:solidFill>
                            <a:srgbClr val="800000"/>
                          </a:solidFill>
                          <a:latin typeface="Aharoni" panose="02010803020104030203" pitchFamily="2" charset="-79"/>
                          <a:cs typeface="Aharoni" panose="02010803020104030203" pitchFamily="2" charset="-79"/>
                        </a:rPr>
                        <a:t>Cafeteria</a:t>
                      </a:r>
                    </a:p>
                  </a:txBody>
                  <a:tcPr>
                    <a:solidFill>
                      <a:schemeClr val="bg1">
                        <a:lumMod val="85000"/>
                      </a:schemeClr>
                    </a:solidFill>
                  </a:tcPr>
                </a:tc>
                <a:tc>
                  <a:txBody>
                    <a:bodyPr/>
                    <a:lstStyle/>
                    <a:p>
                      <a:pPr algn="ctr"/>
                      <a:r>
                        <a:rPr lang="en-US" sz="2000" dirty="0">
                          <a:solidFill>
                            <a:srgbClr val="800000"/>
                          </a:solidFill>
                          <a:latin typeface="Aharoni" panose="02010803020104030203" pitchFamily="2" charset="-79"/>
                          <a:cs typeface="Aharoni" panose="02010803020104030203" pitchFamily="2" charset="-79"/>
                        </a:rPr>
                        <a:t>Lockers</a:t>
                      </a:r>
                    </a:p>
                  </a:txBody>
                  <a:tcPr>
                    <a:solidFill>
                      <a:schemeClr val="bg1">
                        <a:lumMod val="85000"/>
                      </a:schemeClr>
                    </a:solidFill>
                  </a:tcPr>
                </a:tc>
                <a:tc>
                  <a:txBody>
                    <a:bodyPr/>
                    <a:lstStyle/>
                    <a:p>
                      <a:pPr algn="ctr"/>
                      <a:r>
                        <a:rPr lang="en-US" sz="2000" dirty="0">
                          <a:solidFill>
                            <a:srgbClr val="800000"/>
                          </a:solidFill>
                          <a:latin typeface="Aharoni" panose="02010803020104030203" pitchFamily="2" charset="-79"/>
                          <a:cs typeface="Aharoni" panose="02010803020104030203" pitchFamily="2" charset="-79"/>
                        </a:rPr>
                        <a:t>Bus</a:t>
                      </a:r>
                    </a:p>
                  </a:txBody>
                  <a:tcPr>
                    <a:solidFill>
                      <a:schemeClr val="bg1">
                        <a:lumMod val="85000"/>
                      </a:schemeClr>
                    </a:solidFill>
                  </a:tcPr>
                </a:tc>
                <a:tc>
                  <a:txBody>
                    <a:bodyPr/>
                    <a:lstStyle/>
                    <a:p>
                      <a:pPr algn="ctr"/>
                      <a:r>
                        <a:rPr lang="en-US" sz="2000" dirty="0">
                          <a:solidFill>
                            <a:srgbClr val="800000"/>
                          </a:solidFill>
                          <a:latin typeface="Aharoni" panose="02010803020104030203" pitchFamily="2" charset="-79"/>
                          <a:cs typeface="Aharoni" panose="02010803020104030203" pitchFamily="2" charset="-79"/>
                        </a:rPr>
                        <a:t>Extra-Curricular</a:t>
                      </a:r>
                    </a:p>
                  </a:txBody>
                  <a:tcPr>
                    <a:solidFill>
                      <a:schemeClr val="bg1">
                        <a:lumMod val="85000"/>
                      </a:schemeClr>
                    </a:solidFill>
                  </a:tcPr>
                </a:tc>
                <a:extLst>
                  <a:ext uri="{0D108BD9-81ED-4DB2-BD59-A6C34878D82A}">
                    <a16:rowId xmlns:a16="http://schemas.microsoft.com/office/drawing/2014/main" val="572862536"/>
                  </a:ext>
                </a:extLst>
              </a:tr>
              <a:tr h="5420669">
                <a:tc>
                  <a:txBody>
                    <a:bodyPr/>
                    <a:lstStyle/>
                    <a:p>
                      <a:pPr marL="285750" indent="-285750">
                        <a:buFont typeface="Arial" panose="020B0604020202020204" pitchFamily="34" charset="0"/>
                        <a:buChar char="•"/>
                      </a:pPr>
                      <a:r>
                        <a:rPr lang="en-US" sz="1800" b="1" dirty="0">
                          <a:solidFill>
                            <a:srgbClr val="800000"/>
                          </a:solidFill>
                          <a:latin typeface="+mn-lt"/>
                          <a:cs typeface="Arial" panose="020B0604020202020204" pitchFamily="34" charset="0"/>
                        </a:rPr>
                        <a:t>Be prepared to learn with a positive attitude</a:t>
                      </a:r>
                    </a:p>
                    <a:p>
                      <a:pPr marL="285750" indent="-285750">
                        <a:buFont typeface="Arial" panose="020B0604020202020204" pitchFamily="34" charset="0"/>
                        <a:buChar char="•"/>
                      </a:pPr>
                      <a:r>
                        <a:rPr lang="es-ES" sz="1100" b="0" i="0" kern="1200" dirty="0">
                          <a:solidFill>
                            <a:schemeClr val="dk1"/>
                          </a:solidFill>
                          <a:effectLst/>
                          <a:latin typeface="Aharoni" panose="02010803020104030203" pitchFamily="2" charset="-79"/>
                          <a:ea typeface="+mn-ea"/>
                          <a:cs typeface="Aharoni" panose="02010803020104030203" pitchFamily="2" charset="-79"/>
                        </a:rPr>
                        <a:t>Prepárate para aprender con una actitud positiva</a:t>
                      </a:r>
                      <a:endParaRPr lang="en-US" sz="1100" b="1"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800" b="1" dirty="0">
                          <a:solidFill>
                            <a:srgbClr val="800000"/>
                          </a:solidFill>
                          <a:latin typeface="+mn-lt"/>
                          <a:cs typeface="Arial" panose="020B0604020202020204" pitchFamily="34" charset="0"/>
                        </a:rPr>
                        <a:t>Be an active learner</a:t>
                      </a:r>
                    </a:p>
                    <a:p>
                      <a:pPr marL="285750" indent="-285750">
                        <a:buFont typeface="Arial" panose="020B0604020202020204" pitchFamily="34" charset="0"/>
                        <a:buChar char="•"/>
                      </a:pPr>
                      <a:r>
                        <a:rPr lang="en-US" sz="1100" b="0" i="0" kern="1200" dirty="0">
                          <a:solidFill>
                            <a:schemeClr val="dk1"/>
                          </a:solidFill>
                          <a:effectLst/>
                          <a:latin typeface="Aharoni" panose="02010803020104030203" pitchFamily="2" charset="-79"/>
                          <a:ea typeface="+mn-ea"/>
                          <a:cs typeface="Aharoni" panose="02010803020104030203" pitchFamily="2" charset="-79"/>
                        </a:rPr>
                        <a:t>Ser un </a:t>
                      </a:r>
                      <a:r>
                        <a:rPr lang="en-US" sz="1100" b="0" i="0" kern="1200" dirty="0" err="1">
                          <a:solidFill>
                            <a:schemeClr val="dk1"/>
                          </a:solidFill>
                          <a:effectLst/>
                          <a:latin typeface="Aharoni" panose="02010803020104030203" pitchFamily="2" charset="-79"/>
                          <a:ea typeface="+mn-ea"/>
                          <a:cs typeface="Aharoni" panose="02010803020104030203" pitchFamily="2" charset="-79"/>
                        </a:rPr>
                        <a:t>aprendiz</a:t>
                      </a:r>
                      <a:r>
                        <a:rPr lang="en-US" sz="1100" b="0" i="0" kern="1200" dirty="0">
                          <a:solidFill>
                            <a:schemeClr val="dk1"/>
                          </a:solidFill>
                          <a:effectLst/>
                          <a:latin typeface="Aharoni" panose="02010803020104030203" pitchFamily="2" charset="-79"/>
                          <a:ea typeface="+mn-ea"/>
                          <a:cs typeface="Aharoni" panose="02010803020104030203" pitchFamily="2" charset="-79"/>
                        </a:rPr>
                        <a:t> </a:t>
                      </a:r>
                      <a:r>
                        <a:rPr lang="en-US" sz="1100" b="0" i="0" kern="1200" dirty="0" err="1">
                          <a:solidFill>
                            <a:schemeClr val="dk1"/>
                          </a:solidFill>
                          <a:effectLst/>
                          <a:latin typeface="Aharoni" panose="02010803020104030203" pitchFamily="2" charset="-79"/>
                          <a:ea typeface="+mn-ea"/>
                          <a:cs typeface="Aharoni" panose="02010803020104030203" pitchFamily="2" charset="-79"/>
                        </a:rPr>
                        <a:t>activo</a:t>
                      </a:r>
                      <a:endParaRPr lang="en-US" sz="1200" b="1" dirty="0">
                        <a:solidFill>
                          <a:schemeClr val="tx1"/>
                        </a:solidFill>
                        <a:latin typeface="+mn-lt"/>
                        <a:cs typeface="Arial" panose="020B0604020202020204" pitchFamily="34" charset="0"/>
                      </a:endParaRPr>
                    </a:p>
                    <a:p>
                      <a:pPr marL="285750" indent="-285750">
                        <a:buFont typeface="Arial" panose="020B0604020202020204" pitchFamily="34" charset="0"/>
                        <a:buChar char="•"/>
                      </a:pPr>
                      <a:r>
                        <a:rPr lang="en-US" sz="1800" b="1" dirty="0">
                          <a:solidFill>
                            <a:srgbClr val="800000"/>
                          </a:solidFill>
                          <a:latin typeface="+mn-lt"/>
                          <a:cs typeface="Arial" panose="020B0604020202020204" pitchFamily="34" charset="0"/>
                        </a:rPr>
                        <a:t>Do your best on work</a:t>
                      </a:r>
                    </a:p>
                    <a:p>
                      <a:pPr marL="285750" indent="-285750">
                        <a:buFont typeface="Arial" panose="020B0604020202020204" pitchFamily="34" charset="0"/>
                        <a:buChar char="•"/>
                      </a:pPr>
                      <a:r>
                        <a:rPr lang="es-ES" sz="1100" b="1" dirty="0">
                          <a:solidFill>
                            <a:schemeClr val="tx1"/>
                          </a:solidFill>
                          <a:latin typeface="Aharoni" panose="02010803020104030203" pitchFamily="2" charset="-79"/>
                          <a:cs typeface="Aharoni" panose="02010803020104030203" pitchFamily="2" charset="-79"/>
                        </a:rPr>
                        <a:t>Haz tu mejor esfuerzo en el trabajo</a:t>
                      </a:r>
                      <a:endParaRPr lang="en-US" sz="1100" b="1"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800" b="1" dirty="0">
                          <a:solidFill>
                            <a:srgbClr val="800000"/>
                          </a:solidFill>
                          <a:latin typeface="+mn-lt"/>
                          <a:cs typeface="Arial" panose="020B0604020202020204" pitchFamily="34" charset="0"/>
                        </a:rPr>
                        <a:t>Complete all assignments</a:t>
                      </a:r>
                      <a:r>
                        <a:rPr lang="en-US" sz="1800" b="1" baseline="0" dirty="0">
                          <a:solidFill>
                            <a:srgbClr val="800000"/>
                          </a:solidFill>
                          <a:latin typeface="+mn-lt"/>
                          <a:cs typeface="Arial" panose="020B0604020202020204" pitchFamily="34" charset="0"/>
                        </a:rPr>
                        <a:t> on time.</a:t>
                      </a:r>
                    </a:p>
                    <a:p>
                      <a:pPr marL="285750" indent="-285750">
                        <a:buFont typeface="Arial" panose="020B0604020202020204" pitchFamily="34" charset="0"/>
                        <a:buChar char="•"/>
                      </a:pPr>
                      <a:r>
                        <a:rPr lang="es-ES" sz="1100" b="0" i="0" kern="1200" dirty="0">
                          <a:solidFill>
                            <a:schemeClr val="dk1"/>
                          </a:solidFill>
                          <a:effectLst/>
                          <a:latin typeface="Aharoni" panose="02010803020104030203" pitchFamily="2" charset="-79"/>
                          <a:ea typeface="+mn-ea"/>
                          <a:cs typeface="Aharoni" panose="02010803020104030203" pitchFamily="2" charset="-79"/>
                        </a:rPr>
                        <a:t>Completar todas las asignaciones a tiempo.</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endParaRPr lang="en-US" sz="1800" b="1" dirty="0">
                        <a:solidFill>
                          <a:srgbClr val="800000"/>
                        </a:solidFill>
                        <a:latin typeface="+mn-lt"/>
                        <a:cs typeface="Arial" panose="020B0604020202020204" pitchFamily="34" charset="0"/>
                      </a:endParaRPr>
                    </a:p>
                  </a:txBody>
                  <a:tcPr>
                    <a:solidFill>
                      <a:schemeClr val="bg1">
                        <a:lumMod val="85000"/>
                      </a:schemeClr>
                    </a:solidFill>
                  </a:tcPr>
                </a:tc>
                <a:tc>
                  <a:txBody>
                    <a:bodyPr/>
                    <a:lstStyle/>
                    <a:p>
                      <a:pPr marL="285750" indent="-285750">
                        <a:buFont typeface="Arial" panose="020B0604020202020204" pitchFamily="34" charset="0"/>
                        <a:buChar char="•"/>
                      </a:pPr>
                      <a:r>
                        <a:rPr lang="en-US" sz="1600" b="1" dirty="0">
                          <a:solidFill>
                            <a:srgbClr val="800000"/>
                          </a:solidFill>
                        </a:rPr>
                        <a:t>Always</a:t>
                      </a:r>
                      <a:r>
                        <a:rPr lang="en-US" sz="1600" b="1" baseline="0" dirty="0">
                          <a:solidFill>
                            <a:srgbClr val="800000"/>
                          </a:solidFill>
                        </a:rPr>
                        <a:t> walk on the right side</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Camine siempre en el lado derecho</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No running</a:t>
                      </a:r>
                    </a:p>
                    <a:p>
                      <a:pPr marL="285750" indent="-285750">
                        <a:buFont typeface="Arial" panose="020B0604020202020204" pitchFamily="34" charset="0"/>
                        <a:buChar char="•"/>
                      </a:pPr>
                      <a:r>
                        <a:rPr lang="en-US" sz="1100" b="1" baseline="0" dirty="0">
                          <a:solidFill>
                            <a:schemeClr val="tx1"/>
                          </a:solidFill>
                          <a:latin typeface="Aharoni" panose="02010803020104030203" pitchFamily="2" charset="-79"/>
                          <a:cs typeface="Aharoni" panose="02010803020104030203" pitchFamily="2" charset="-79"/>
                        </a:rPr>
                        <a:t>No </a:t>
                      </a:r>
                      <a:r>
                        <a:rPr lang="en-US" sz="1100" b="1" baseline="0" dirty="0" err="1">
                          <a:solidFill>
                            <a:schemeClr val="tx1"/>
                          </a:solidFill>
                          <a:latin typeface="Aharoni" panose="02010803020104030203" pitchFamily="2" charset="-79"/>
                          <a:cs typeface="Aharoni" panose="02010803020104030203" pitchFamily="2" charset="-79"/>
                        </a:rPr>
                        <a:t>Correr</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Inside volume</a:t>
                      </a:r>
                    </a:p>
                    <a:p>
                      <a:pPr marL="285750" indent="-285750">
                        <a:buFont typeface="Arial" panose="020B0604020202020204" pitchFamily="34" charset="0"/>
                        <a:buChar char="•"/>
                      </a:pPr>
                      <a:r>
                        <a:rPr lang="en-US" sz="1100" b="1" baseline="0" dirty="0">
                          <a:solidFill>
                            <a:schemeClr val="tx1"/>
                          </a:solidFill>
                          <a:latin typeface="Aharoni" panose="02010803020104030203" pitchFamily="2" charset="-79"/>
                          <a:cs typeface="Aharoni" panose="02010803020104030203" pitchFamily="2" charset="-79"/>
                        </a:rPr>
                        <a:t>Volume interior</a:t>
                      </a:r>
                    </a:p>
                    <a:p>
                      <a:pPr marL="285750" indent="-285750">
                        <a:buFont typeface="Arial" panose="020B0604020202020204" pitchFamily="34" charset="0"/>
                        <a:buChar char="•"/>
                      </a:pPr>
                      <a:r>
                        <a:rPr lang="en-US" sz="1600" b="1" baseline="0" dirty="0">
                          <a:solidFill>
                            <a:srgbClr val="800000"/>
                          </a:solidFill>
                        </a:rPr>
                        <a:t>Hands, feet, and all other objects to yourself</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Manos, pies y todos los demás objetos a ti mismo</a:t>
                      </a:r>
                      <a:endParaRPr lang="en-US" sz="14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Must have a hall pass when leaving a class.</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Debe tener un pase de pasillo al salir de una clase.</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Respect the space of others.</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Respeta el espacio de los demás</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No food or drink allowed.</a:t>
                      </a:r>
                    </a:p>
                  </a:txBody>
                  <a:tcPr>
                    <a:solidFill>
                      <a:schemeClr val="bg1">
                        <a:lumMod val="85000"/>
                      </a:schemeClr>
                    </a:solidFill>
                  </a:tcPr>
                </a:tc>
                <a:tc>
                  <a:txBody>
                    <a:bodyPr/>
                    <a:lstStyle/>
                    <a:p>
                      <a:pPr marL="285750" indent="-285750">
                        <a:buFont typeface="Arial" panose="020B0604020202020204" pitchFamily="34" charset="0"/>
                        <a:buChar char="•"/>
                      </a:pPr>
                      <a:r>
                        <a:rPr lang="en-US" sz="1600" b="1" dirty="0">
                          <a:solidFill>
                            <a:srgbClr val="800000"/>
                          </a:solidFill>
                        </a:rPr>
                        <a:t>Walk in the cafeteria</a:t>
                      </a:r>
                    </a:p>
                    <a:p>
                      <a:pPr marL="285750" indent="-285750">
                        <a:buFont typeface="Arial" panose="020B0604020202020204" pitchFamily="34" charset="0"/>
                        <a:buChar char="•"/>
                      </a:pPr>
                      <a:r>
                        <a:rPr lang="en-US" sz="1100" b="1" dirty="0" err="1">
                          <a:solidFill>
                            <a:schemeClr val="tx1"/>
                          </a:solidFill>
                          <a:latin typeface="Aharoni" panose="02010803020104030203" pitchFamily="2" charset="-79"/>
                          <a:cs typeface="Aharoni" panose="02010803020104030203" pitchFamily="2" charset="-79"/>
                        </a:rPr>
                        <a:t>Caminar</a:t>
                      </a:r>
                      <a:r>
                        <a:rPr lang="en-US" sz="1100" b="1" dirty="0">
                          <a:solidFill>
                            <a:schemeClr val="tx1"/>
                          </a:solidFill>
                          <a:latin typeface="Aharoni" panose="02010803020104030203" pitchFamily="2" charset="-79"/>
                          <a:cs typeface="Aharoni" panose="02010803020104030203" pitchFamily="2" charset="-79"/>
                        </a:rPr>
                        <a:t> </a:t>
                      </a:r>
                      <a:r>
                        <a:rPr lang="en-US" sz="1100" b="1" dirty="0" err="1">
                          <a:solidFill>
                            <a:schemeClr val="tx1"/>
                          </a:solidFill>
                          <a:latin typeface="Aharoni" panose="02010803020104030203" pitchFamily="2" charset="-79"/>
                          <a:cs typeface="Aharoni" panose="02010803020104030203" pitchFamily="2" charset="-79"/>
                        </a:rPr>
                        <a:t>en</a:t>
                      </a:r>
                      <a:r>
                        <a:rPr lang="en-US" sz="1100" b="1" dirty="0">
                          <a:solidFill>
                            <a:schemeClr val="tx1"/>
                          </a:solidFill>
                          <a:latin typeface="Aharoni" panose="02010803020104030203" pitchFamily="2" charset="-79"/>
                          <a:cs typeface="Aharoni" panose="02010803020104030203" pitchFamily="2" charset="-79"/>
                        </a:rPr>
                        <a:t> la </a:t>
                      </a:r>
                      <a:r>
                        <a:rPr lang="en-US" sz="1100" b="1" dirty="0" err="1">
                          <a:solidFill>
                            <a:schemeClr val="tx1"/>
                          </a:solidFill>
                          <a:latin typeface="Aharoni" panose="02010803020104030203" pitchFamily="2" charset="-79"/>
                          <a:cs typeface="Aharoni" panose="02010803020104030203" pitchFamily="2" charset="-79"/>
                        </a:rPr>
                        <a:t>cafetería</a:t>
                      </a:r>
                      <a:endParaRPr lang="en-US" sz="1100" b="1"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dirty="0">
                          <a:solidFill>
                            <a:srgbClr val="800000"/>
                          </a:solidFill>
                        </a:rPr>
                        <a:t>Wait patiently for your turn in line</a:t>
                      </a:r>
                    </a:p>
                    <a:p>
                      <a:pPr marL="285750" indent="-285750">
                        <a:buFont typeface="Arial" panose="020B0604020202020204" pitchFamily="34" charset="0"/>
                        <a:buChar char="•"/>
                      </a:pPr>
                      <a:r>
                        <a:rPr lang="es-ES" sz="1100" b="1" dirty="0">
                          <a:solidFill>
                            <a:schemeClr val="tx1"/>
                          </a:solidFill>
                          <a:latin typeface="Aharoni" panose="02010803020104030203" pitchFamily="2" charset="-79"/>
                          <a:cs typeface="Aharoni" panose="02010803020104030203" pitchFamily="2" charset="-79"/>
                        </a:rPr>
                        <a:t>Espere con paciencia su turno en la línea</a:t>
                      </a:r>
                      <a:endParaRPr lang="en-US" sz="1100" b="1"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dirty="0">
                          <a:solidFill>
                            <a:srgbClr val="800000"/>
                          </a:solidFill>
                        </a:rPr>
                        <a:t>Use appropriate language</a:t>
                      </a:r>
                    </a:p>
                    <a:p>
                      <a:pPr marL="285750" indent="-285750">
                        <a:buFont typeface="Arial" panose="020B0604020202020204" pitchFamily="34" charset="0"/>
                        <a:buChar char="•"/>
                      </a:pPr>
                      <a:r>
                        <a:rPr lang="en-US" sz="1100" b="1" dirty="0" err="1">
                          <a:solidFill>
                            <a:schemeClr val="tx1"/>
                          </a:solidFill>
                          <a:latin typeface="Aharoni" panose="02010803020104030203" pitchFamily="2" charset="-79"/>
                          <a:cs typeface="Aharoni" panose="02010803020104030203" pitchFamily="2" charset="-79"/>
                        </a:rPr>
                        <a:t>Utilizar</a:t>
                      </a:r>
                      <a:r>
                        <a:rPr lang="en-US" sz="1100" b="1" dirty="0">
                          <a:solidFill>
                            <a:schemeClr val="tx1"/>
                          </a:solidFill>
                          <a:latin typeface="Aharoni" panose="02010803020104030203" pitchFamily="2" charset="-79"/>
                          <a:cs typeface="Aharoni" panose="02010803020104030203" pitchFamily="2" charset="-79"/>
                        </a:rPr>
                        <a:t> el </a:t>
                      </a:r>
                      <a:r>
                        <a:rPr lang="en-US" sz="1100" b="1" dirty="0" err="1">
                          <a:solidFill>
                            <a:schemeClr val="tx1"/>
                          </a:solidFill>
                          <a:latin typeface="Aharoni" panose="02010803020104030203" pitchFamily="2" charset="-79"/>
                          <a:cs typeface="Aharoni" panose="02010803020104030203" pitchFamily="2" charset="-79"/>
                        </a:rPr>
                        <a:t>lenguaje</a:t>
                      </a:r>
                      <a:r>
                        <a:rPr lang="en-US" sz="1100" b="1" dirty="0">
                          <a:solidFill>
                            <a:schemeClr val="tx1"/>
                          </a:solidFill>
                          <a:latin typeface="Aharoni" panose="02010803020104030203" pitchFamily="2" charset="-79"/>
                          <a:cs typeface="Aharoni" panose="02010803020104030203" pitchFamily="2" charset="-79"/>
                        </a:rPr>
                        <a:t> </a:t>
                      </a:r>
                      <a:r>
                        <a:rPr lang="en-US" sz="1100" b="1" dirty="0" err="1">
                          <a:solidFill>
                            <a:schemeClr val="tx1"/>
                          </a:solidFill>
                          <a:latin typeface="Aharoni" panose="02010803020104030203" pitchFamily="2" charset="-79"/>
                          <a:cs typeface="Aharoni" panose="02010803020104030203" pitchFamily="2" charset="-79"/>
                        </a:rPr>
                        <a:t>apropiado</a:t>
                      </a:r>
                      <a:endParaRPr lang="en-US" sz="1100" b="1"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dirty="0">
                          <a:solidFill>
                            <a:srgbClr val="800000"/>
                          </a:solidFill>
                        </a:rPr>
                        <a:t>Remain</a:t>
                      </a:r>
                      <a:r>
                        <a:rPr lang="en-US" sz="1600" b="1" baseline="0" dirty="0">
                          <a:solidFill>
                            <a:srgbClr val="800000"/>
                          </a:solidFill>
                        </a:rPr>
                        <a:t> seated and raise your hand when finished.</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Permanezca sentado y levantar su mano cuando haya terminado.</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b="1" baseline="0" dirty="0">
                          <a:solidFill>
                            <a:srgbClr val="800000"/>
                          </a:solidFill>
                        </a:rPr>
                        <a:t>Keep your table and area clean.</a:t>
                      </a:r>
                    </a:p>
                    <a:p>
                      <a:pPr marL="285750" indent="-285750">
                        <a:buFont typeface="Arial" panose="020B0604020202020204" pitchFamily="34" charset="0"/>
                        <a:buChar char="•"/>
                      </a:pPr>
                      <a:r>
                        <a:rPr lang="es-ES" sz="1100" b="1" dirty="0" err="1">
                          <a:solidFill>
                            <a:schemeClr val="tx1"/>
                          </a:solidFill>
                          <a:latin typeface="Aharoni" panose="02010803020104030203" pitchFamily="2" charset="-79"/>
                          <a:cs typeface="Aharoni" panose="02010803020104030203" pitchFamily="2" charset="-79"/>
                        </a:rPr>
                        <a:t>Manténe</a:t>
                      </a:r>
                      <a:r>
                        <a:rPr lang="es-ES" sz="1100" b="1" dirty="0">
                          <a:solidFill>
                            <a:schemeClr val="tx1"/>
                          </a:solidFill>
                          <a:latin typeface="Aharoni" panose="02010803020104030203" pitchFamily="2" charset="-79"/>
                          <a:cs typeface="Aharoni" panose="02010803020104030203" pitchFamily="2" charset="-79"/>
                        </a:rPr>
                        <a:t> tu mesa y área limpia.</a:t>
                      </a:r>
                      <a:endParaRPr lang="en-US" sz="1100" b="1" dirty="0">
                        <a:solidFill>
                          <a:schemeClr val="tx1"/>
                        </a:solidFill>
                        <a:latin typeface="Aharoni" panose="02010803020104030203" pitchFamily="2" charset="-79"/>
                        <a:cs typeface="Aharoni" panose="02010803020104030203" pitchFamily="2" charset="-79"/>
                      </a:endParaRPr>
                    </a:p>
                  </a:txBody>
                  <a:tcPr>
                    <a:solidFill>
                      <a:schemeClr val="bg1">
                        <a:lumMod val="85000"/>
                      </a:schemeClr>
                    </a:solidFill>
                  </a:tcPr>
                </a:tc>
                <a:tc>
                  <a:txBody>
                    <a:bodyPr/>
                    <a:lstStyle/>
                    <a:p>
                      <a:pPr marL="285750" indent="-285750">
                        <a:buFont typeface="Arial" panose="020B0604020202020204" pitchFamily="34" charset="0"/>
                        <a:buChar char="•"/>
                      </a:pPr>
                      <a:r>
                        <a:rPr lang="en-US" sz="1800" b="1" dirty="0">
                          <a:solidFill>
                            <a:srgbClr val="800000"/>
                          </a:solidFill>
                        </a:rPr>
                        <a:t>Leave</a:t>
                      </a:r>
                      <a:r>
                        <a:rPr lang="en-US" sz="1800" b="1" baseline="0" dirty="0">
                          <a:solidFill>
                            <a:srgbClr val="800000"/>
                          </a:solidFill>
                        </a:rPr>
                        <a:t> property of others alone.</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Dejen la propiedad de los demás solos</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800" b="1" baseline="0" dirty="0">
                          <a:solidFill>
                            <a:srgbClr val="800000"/>
                          </a:solidFill>
                        </a:rPr>
                        <a:t>Do not share lockers.</a:t>
                      </a:r>
                    </a:p>
                    <a:p>
                      <a:pPr marL="285750" indent="-285750">
                        <a:buFont typeface="Arial" panose="020B0604020202020204" pitchFamily="34" charset="0"/>
                        <a:buChar char="•"/>
                      </a:pPr>
                      <a:r>
                        <a:rPr lang="en-US" sz="1100" b="1" baseline="0" dirty="0">
                          <a:solidFill>
                            <a:schemeClr val="tx1"/>
                          </a:solidFill>
                          <a:latin typeface="Aharoni" panose="02010803020104030203" pitchFamily="2" charset="-79"/>
                          <a:cs typeface="Aharoni" panose="02010803020104030203" pitchFamily="2" charset="-79"/>
                        </a:rPr>
                        <a:t>No </a:t>
                      </a:r>
                      <a:r>
                        <a:rPr lang="en-US" sz="1100" b="1" baseline="0" dirty="0" err="1">
                          <a:solidFill>
                            <a:schemeClr val="tx1"/>
                          </a:solidFill>
                          <a:latin typeface="Aharoni" panose="02010803020104030203" pitchFamily="2" charset="-79"/>
                          <a:cs typeface="Aharoni" panose="02010803020104030203" pitchFamily="2" charset="-79"/>
                        </a:rPr>
                        <a:t>compartir</a:t>
                      </a:r>
                      <a:r>
                        <a:rPr lang="en-US" sz="1100" b="1" baseline="0" dirty="0">
                          <a:solidFill>
                            <a:schemeClr val="tx1"/>
                          </a:solidFill>
                          <a:latin typeface="Aharoni" panose="02010803020104030203" pitchFamily="2" charset="-79"/>
                          <a:cs typeface="Aharoni" panose="02010803020104030203" pitchFamily="2" charset="-79"/>
                        </a:rPr>
                        <a:t> lockers</a:t>
                      </a:r>
                    </a:p>
                    <a:p>
                      <a:pPr marL="285750" indent="-285750">
                        <a:buFont typeface="Arial" panose="020B0604020202020204" pitchFamily="34" charset="0"/>
                        <a:buChar char="•"/>
                      </a:pPr>
                      <a:r>
                        <a:rPr lang="en-US" sz="1800" b="1" baseline="0" dirty="0">
                          <a:solidFill>
                            <a:srgbClr val="800000"/>
                          </a:solidFill>
                        </a:rPr>
                        <a:t>Do not give out your combination to others.</a:t>
                      </a:r>
                    </a:p>
                    <a:p>
                      <a:pPr marL="285750" indent="-28575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No dé su combinación a los demás.</a:t>
                      </a:r>
                      <a:endParaRPr lang="en-US" sz="1100" b="1" baseline="0" dirty="0">
                        <a:solidFill>
                          <a:schemeClr val="tx1"/>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800" b="1" baseline="0" dirty="0">
                          <a:solidFill>
                            <a:srgbClr val="800000"/>
                          </a:solidFill>
                        </a:rPr>
                        <a:t>Keep your locker clean.</a:t>
                      </a:r>
                    </a:p>
                    <a:p>
                      <a:pPr marL="285750" indent="-28575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Mantener</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su</a:t>
                      </a:r>
                      <a:r>
                        <a:rPr lang="en-US" sz="1100" b="1" baseline="0" dirty="0">
                          <a:solidFill>
                            <a:schemeClr val="tx1"/>
                          </a:solidFill>
                          <a:latin typeface="Aharoni" panose="02010803020104030203" pitchFamily="2" charset="-79"/>
                          <a:cs typeface="Aharoni" panose="02010803020104030203" pitchFamily="2" charset="-79"/>
                        </a:rPr>
                        <a:t> locker </a:t>
                      </a:r>
                      <a:r>
                        <a:rPr lang="en-US" sz="1100" b="1" baseline="0" dirty="0" err="1">
                          <a:solidFill>
                            <a:schemeClr val="tx1"/>
                          </a:solidFill>
                          <a:latin typeface="Aharoni" panose="02010803020104030203" pitchFamily="2" charset="-79"/>
                          <a:cs typeface="Aharoni" panose="02010803020104030203" pitchFamily="2" charset="-79"/>
                        </a:rPr>
                        <a:t>limpio</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800" b="1" baseline="0" dirty="0">
                          <a:solidFill>
                            <a:srgbClr val="800000"/>
                          </a:solidFill>
                        </a:rPr>
                        <a:t>Do not leave food or drinks in your lockers.</a:t>
                      </a:r>
                    </a:p>
                    <a:p>
                      <a:pPr marL="342900" indent="-34290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No deje alimentos ni bebidas en sus </a:t>
                      </a:r>
                      <a:r>
                        <a:rPr lang="es-ES" sz="1100" b="1" baseline="0" dirty="0" err="1">
                          <a:solidFill>
                            <a:schemeClr val="tx1"/>
                          </a:solidFill>
                          <a:latin typeface="Aharoni" panose="02010803020104030203" pitchFamily="2" charset="-79"/>
                          <a:cs typeface="Aharoni" panose="02010803020104030203" pitchFamily="2" charset="-79"/>
                        </a:rPr>
                        <a:t>lockers</a:t>
                      </a:r>
                      <a:r>
                        <a:rPr lang="es-ES" sz="1100" b="1" baseline="0" dirty="0">
                          <a:solidFill>
                            <a:schemeClr val="tx1"/>
                          </a:solidFill>
                          <a:latin typeface="Aharoni" panose="02010803020104030203" pitchFamily="2" charset="-79"/>
                          <a:cs typeface="Aharoni" panose="02010803020104030203" pitchFamily="2" charset="-79"/>
                        </a:rPr>
                        <a:t>.</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800" b="1" baseline="0" dirty="0">
                          <a:solidFill>
                            <a:srgbClr val="800000"/>
                          </a:solidFill>
                        </a:rPr>
                        <a:t>Use your time wisely.</a:t>
                      </a:r>
                    </a:p>
                    <a:p>
                      <a:pPr marL="342900" indent="-342900">
                        <a:buFont typeface="Arial" panose="020B0604020202020204" pitchFamily="34" charset="0"/>
                        <a:buChar char="•"/>
                      </a:pPr>
                      <a:r>
                        <a:rPr lang="en-US" sz="1100" b="1" dirty="0" err="1">
                          <a:solidFill>
                            <a:schemeClr val="tx1"/>
                          </a:solidFill>
                          <a:latin typeface="Aharoni" panose="02010803020104030203" pitchFamily="2" charset="-79"/>
                          <a:cs typeface="Aharoni" panose="02010803020104030203" pitchFamily="2" charset="-79"/>
                        </a:rPr>
                        <a:t>Usa</a:t>
                      </a:r>
                      <a:r>
                        <a:rPr lang="en-US" sz="1100" b="1" dirty="0">
                          <a:solidFill>
                            <a:schemeClr val="tx1"/>
                          </a:solidFill>
                          <a:latin typeface="Aharoni" panose="02010803020104030203" pitchFamily="2" charset="-79"/>
                          <a:cs typeface="Aharoni" panose="02010803020104030203" pitchFamily="2" charset="-79"/>
                        </a:rPr>
                        <a:t> </a:t>
                      </a:r>
                      <a:r>
                        <a:rPr lang="en-US" sz="1100" b="1" dirty="0" err="1">
                          <a:solidFill>
                            <a:schemeClr val="tx1"/>
                          </a:solidFill>
                          <a:latin typeface="Aharoni" panose="02010803020104030203" pitchFamily="2" charset="-79"/>
                          <a:cs typeface="Aharoni" panose="02010803020104030203" pitchFamily="2" charset="-79"/>
                        </a:rPr>
                        <a:t>tu</a:t>
                      </a:r>
                      <a:r>
                        <a:rPr lang="en-US" sz="1100" b="1" dirty="0">
                          <a:solidFill>
                            <a:schemeClr val="tx1"/>
                          </a:solidFill>
                          <a:latin typeface="Aharoni" panose="02010803020104030203" pitchFamily="2" charset="-79"/>
                          <a:cs typeface="Aharoni" panose="02010803020104030203" pitchFamily="2" charset="-79"/>
                        </a:rPr>
                        <a:t> </a:t>
                      </a:r>
                      <a:r>
                        <a:rPr lang="en-US" sz="1100" b="1" dirty="0" err="1">
                          <a:solidFill>
                            <a:schemeClr val="tx1"/>
                          </a:solidFill>
                          <a:latin typeface="Aharoni" panose="02010803020104030203" pitchFamily="2" charset="-79"/>
                          <a:cs typeface="Aharoni" panose="02010803020104030203" pitchFamily="2" charset="-79"/>
                        </a:rPr>
                        <a:t>tiempo</a:t>
                      </a:r>
                      <a:r>
                        <a:rPr lang="en-US" sz="1100" b="1" dirty="0">
                          <a:solidFill>
                            <a:schemeClr val="tx1"/>
                          </a:solidFill>
                          <a:latin typeface="Aharoni" panose="02010803020104030203" pitchFamily="2" charset="-79"/>
                          <a:cs typeface="Aharoni" panose="02010803020104030203" pitchFamily="2" charset="-79"/>
                        </a:rPr>
                        <a:t> </a:t>
                      </a:r>
                      <a:r>
                        <a:rPr lang="en-US" sz="1100" b="1" dirty="0" err="1">
                          <a:solidFill>
                            <a:schemeClr val="tx1"/>
                          </a:solidFill>
                          <a:latin typeface="Aharoni" panose="02010803020104030203" pitchFamily="2" charset="-79"/>
                          <a:cs typeface="Aharoni" panose="02010803020104030203" pitchFamily="2" charset="-79"/>
                        </a:rPr>
                        <a:t>sabiamente</a:t>
                      </a:r>
                      <a:r>
                        <a:rPr lang="en-US" sz="1100" b="1" dirty="0">
                          <a:solidFill>
                            <a:schemeClr val="tx1"/>
                          </a:solidFill>
                          <a:latin typeface="Aharoni" panose="02010803020104030203" pitchFamily="2" charset="-79"/>
                          <a:cs typeface="Aharoni" panose="02010803020104030203" pitchFamily="2" charset="-79"/>
                        </a:rPr>
                        <a:t>.</a:t>
                      </a:r>
                    </a:p>
                  </a:txBody>
                  <a:tcPr>
                    <a:solidFill>
                      <a:schemeClr val="bg1">
                        <a:lumMod val="85000"/>
                      </a:schemeClr>
                    </a:solidFill>
                  </a:tcPr>
                </a:tc>
                <a:tc>
                  <a:txBody>
                    <a:bodyPr/>
                    <a:lstStyle/>
                    <a:p>
                      <a:pPr marL="342900" indent="-342900">
                        <a:buFont typeface="Arial" panose="020B0604020202020204" pitchFamily="34" charset="0"/>
                        <a:buChar char="•"/>
                      </a:pPr>
                      <a:r>
                        <a:rPr lang="en-US" sz="1600" b="1" dirty="0">
                          <a:solidFill>
                            <a:srgbClr val="800000"/>
                          </a:solidFill>
                        </a:rPr>
                        <a:t>Be at your bus stop on time.</a:t>
                      </a:r>
                    </a:p>
                    <a:p>
                      <a:pPr marL="342900" indent="-342900">
                        <a:buFont typeface="Arial" panose="020B0604020202020204" pitchFamily="34" charset="0"/>
                        <a:buChar char="•"/>
                      </a:pPr>
                      <a:r>
                        <a:rPr lang="es-ES" sz="1100" b="1" dirty="0">
                          <a:solidFill>
                            <a:schemeClr val="tx1"/>
                          </a:solidFill>
                          <a:latin typeface="Aharoni" panose="02010803020104030203" pitchFamily="2" charset="-79"/>
                          <a:cs typeface="Aharoni" panose="02010803020104030203" pitchFamily="2" charset="-79"/>
                        </a:rPr>
                        <a:t>Esté en su parada de autobús a tiempo.</a:t>
                      </a:r>
                      <a:endParaRPr lang="en-US" sz="1100" b="1"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600" b="1" dirty="0">
                          <a:solidFill>
                            <a:srgbClr val="800000"/>
                          </a:solidFill>
                        </a:rPr>
                        <a:t>Stay</a:t>
                      </a:r>
                      <a:r>
                        <a:rPr lang="en-US" sz="1600" b="1" baseline="0" dirty="0">
                          <a:solidFill>
                            <a:srgbClr val="800000"/>
                          </a:solidFill>
                        </a:rPr>
                        <a:t> seated.</a:t>
                      </a:r>
                    </a:p>
                    <a:p>
                      <a:pPr marL="342900" indent="-34290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Permanezca</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sentado</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600" b="1" baseline="0" dirty="0">
                          <a:solidFill>
                            <a:srgbClr val="800000"/>
                          </a:solidFill>
                        </a:rPr>
                        <a:t>Use appropriate language.</a:t>
                      </a:r>
                    </a:p>
                    <a:p>
                      <a:pPr marL="342900" indent="-34290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Utilice</a:t>
                      </a:r>
                      <a:r>
                        <a:rPr lang="en-US" sz="1100" b="1" baseline="0" dirty="0">
                          <a:solidFill>
                            <a:schemeClr val="tx1"/>
                          </a:solidFill>
                          <a:latin typeface="Aharoni" panose="02010803020104030203" pitchFamily="2" charset="-79"/>
                          <a:cs typeface="Aharoni" panose="02010803020104030203" pitchFamily="2" charset="-79"/>
                        </a:rPr>
                        <a:t> el </a:t>
                      </a:r>
                      <a:r>
                        <a:rPr lang="en-US" sz="1100" b="1" baseline="0" dirty="0" err="1">
                          <a:solidFill>
                            <a:schemeClr val="tx1"/>
                          </a:solidFill>
                          <a:latin typeface="Aharoni" panose="02010803020104030203" pitchFamily="2" charset="-79"/>
                          <a:cs typeface="Aharoni" panose="02010803020104030203" pitchFamily="2" charset="-79"/>
                        </a:rPr>
                        <a:t>lenguaje</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apropiado</a:t>
                      </a:r>
                      <a:r>
                        <a:rPr lang="en-US" sz="1100" b="1" baseline="0" dirty="0">
                          <a:solidFill>
                            <a:schemeClr val="tx1"/>
                          </a:solidFill>
                          <a:latin typeface="Aharoni" panose="02010803020104030203" pitchFamily="2" charset="-79"/>
                          <a:cs typeface="Aharoni" panose="02010803020104030203" pitchFamily="2" charset="-79"/>
                        </a:rPr>
                        <a:t>.</a:t>
                      </a:r>
                    </a:p>
                    <a:p>
                      <a:pPr marL="342900" indent="-342900">
                        <a:buFont typeface="Arial" panose="020B0604020202020204" pitchFamily="34" charset="0"/>
                        <a:buChar char="•"/>
                      </a:pPr>
                      <a:r>
                        <a:rPr lang="en-US" sz="1600" b="1" baseline="0" dirty="0">
                          <a:solidFill>
                            <a:srgbClr val="800000"/>
                          </a:solidFill>
                        </a:rPr>
                        <a:t>Respect bus property.</a:t>
                      </a:r>
                    </a:p>
                    <a:p>
                      <a:pPr marL="342900" indent="-34290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Respeta la propiedad del autobús.</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500" b="1" baseline="0" dirty="0">
                          <a:solidFill>
                            <a:srgbClr val="800000"/>
                          </a:solidFill>
                        </a:rPr>
                        <a:t>Appropriate volume.</a:t>
                      </a:r>
                    </a:p>
                    <a:p>
                      <a:pPr marL="342900" indent="-34290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Volumen</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apropiado</a:t>
                      </a:r>
                      <a:r>
                        <a:rPr lang="en-US" sz="1100" b="1" baseline="0" dirty="0">
                          <a:solidFill>
                            <a:schemeClr val="tx1"/>
                          </a:solidFill>
                          <a:latin typeface="Aharoni" panose="02010803020104030203" pitchFamily="2" charset="-79"/>
                          <a:cs typeface="Aharoni" panose="02010803020104030203" pitchFamily="2" charset="-79"/>
                        </a:rPr>
                        <a:t>.</a:t>
                      </a:r>
                    </a:p>
                    <a:p>
                      <a:pPr marL="342900" indent="-342900">
                        <a:buFont typeface="Arial" panose="020B0604020202020204" pitchFamily="34" charset="0"/>
                        <a:buChar char="•"/>
                      </a:pPr>
                      <a:r>
                        <a:rPr lang="en-US" sz="1400" b="1" baseline="0" dirty="0">
                          <a:solidFill>
                            <a:srgbClr val="800000"/>
                          </a:solidFill>
                        </a:rPr>
                        <a:t>Listen and respect bus driver.</a:t>
                      </a:r>
                    </a:p>
                    <a:p>
                      <a:pPr marL="342900" indent="-34290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Escuche y respete al conductor del autobús</a:t>
                      </a:r>
                      <a:endParaRPr lang="en-US" sz="1100" b="1" baseline="0" dirty="0">
                        <a:solidFill>
                          <a:schemeClr val="tx1"/>
                        </a:solidFill>
                        <a:latin typeface="Aharoni" panose="02010803020104030203" pitchFamily="2" charset="-79"/>
                        <a:cs typeface="Aharoni" panose="02010803020104030203" pitchFamily="2" charset="-79"/>
                      </a:endParaRPr>
                    </a:p>
                  </a:txBody>
                  <a:tcPr>
                    <a:solidFill>
                      <a:schemeClr val="bg1">
                        <a:lumMod val="85000"/>
                      </a:schemeClr>
                    </a:solidFill>
                  </a:tcPr>
                </a:tc>
                <a:tc>
                  <a:txBody>
                    <a:bodyPr/>
                    <a:lstStyle/>
                    <a:p>
                      <a:pPr marL="342900" indent="-342900">
                        <a:buFont typeface="Arial" panose="020B0604020202020204" pitchFamily="34" charset="0"/>
                        <a:buChar char="•"/>
                      </a:pPr>
                      <a:r>
                        <a:rPr lang="en-US" sz="1600" b="1" dirty="0">
                          <a:solidFill>
                            <a:srgbClr val="800000"/>
                          </a:solidFill>
                        </a:rPr>
                        <a:t>Practice and</a:t>
                      </a:r>
                      <a:r>
                        <a:rPr lang="en-US" sz="1600" b="1" baseline="0" dirty="0">
                          <a:solidFill>
                            <a:srgbClr val="800000"/>
                          </a:solidFill>
                        </a:rPr>
                        <a:t> show school spirit.</a:t>
                      </a:r>
                    </a:p>
                    <a:p>
                      <a:pPr marL="342900" indent="-34290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Práctica y mostrar espíritu escolar.</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600" b="1" baseline="0" dirty="0">
                          <a:solidFill>
                            <a:srgbClr val="800000"/>
                          </a:solidFill>
                        </a:rPr>
                        <a:t>Be respectful to others.</a:t>
                      </a:r>
                    </a:p>
                    <a:p>
                      <a:pPr marL="342900" indent="-342900">
                        <a:buFont typeface="Arial" panose="020B0604020202020204" pitchFamily="34" charset="0"/>
                        <a:buChar char="•"/>
                      </a:pPr>
                      <a:r>
                        <a:rPr lang="es-ES" sz="1100" b="1" baseline="0" dirty="0">
                          <a:solidFill>
                            <a:schemeClr val="tx1"/>
                          </a:solidFill>
                          <a:latin typeface="Aharoni" panose="02010803020104030203" pitchFamily="2" charset="-79"/>
                          <a:cs typeface="Aharoni" panose="02010803020104030203" pitchFamily="2" charset="-79"/>
                        </a:rPr>
                        <a:t>Ser respetuoso con los demás</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600" b="1" baseline="0" dirty="0">
                          <a:solidFill>
                            <a:srgbClr val="800000"/>
                          </a:solidFill>
                        </a:rPr>
                        <a:t>Use sportsmanship.</a:t>
                      </a:r>
                    </a:p>
                    <a:p>
                      <a:pPr marL="342900" indent="-34290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Usa</a:t>
                      </a:r>
                      <a:r>
                        <a:rPr lang="en-US" sz="1100" b="1" baseline="0" dirty="0">
                          <a:solidFill>
                            <a:schemeClr val="tx1"/>
                          </a:solidFill>
                          <a:latin typeface="Aharoni" panose="02010803020104030203" pitchFamily="2" charset="-79"/>
                          <a:cs typeface="Aharoni" panose="02010803020104030203" pitchFamily="2" charset="-79"/>
                        </a:rPr>
                        <a:t> la </a:t>
                      </a:r>
                      <a:r>
                        <a:rPr lang="en-US" sz="1100" b="1" baseline="0" dirty="0" err="1">
                          <a:solidFill>
                            <a:schemeClr val="tx1"/>
                          </a:solidFill>
                          <a:latin typeface="Aharoni" panose="02010803020104030203" pitchFamily="2" charset="-79"/>
                          <a:cs typeface="Aharoni" panose="02010803020104030203" pitchFamily="2" charset="-79"/>
                        </a:rPr>
                        <a:t>deportividad</a:t>
                      </a:r>
                      <a:r>
                        <a:rPr lang="en-US" sz="1100" b="1" baseline="0" dirty="0">
                          <a:solidFill>
                            <a:schemeClr val="tx1"/>
                          </a:solidFill>
                          <a:latin typeface="Aharoni" panose="02010803020104030203" pitchFamily="2" charset="-79"/>
                          <a:cs typeface="Aharoni" panose="02010803020104030203" pitchFamily="2" charset="-79"/>
                        </a:rPr>
                        <a:t>.</a:t>
                      </a:r>
                    </a:p>
                    <a:p>
                      <a:pPr marL="342900" indent="-342900">
                        <a:buFont typeface="Arial" panose="020B0604020202020204" pitchFamily="34" charset="0"/>
                        <a:buChar char="•"/>
                      </a:pPr>
                      <a:r>
                        <a:rPr lang="en-US" sz="1600" b="1" baseline="0" dirty="0">
                          <a:solidFill>
                            <a:srgbClr val="800000"/>
                          </a:solidFill>
                        </a:rPr>
                        <a:t>Use your best effort.</a:t>
                      </a:r>
                    </a:p>
                    <a:p>
                      <a:pPr marL="342900" indent="-342900">
                        <a:buFont typeface="Arial" panose="020B0604020202020204" pitchFamily="34" charset="0"/>
                        <a:buChar char="•"/>
                      </a:pPr>
                      <a:r>
                        <a:rPr lang="en-US" sz="1100" b="1" baseline="0" dirty="0" err="1">
                          <a:solidFill>
                            <a:schemeClr val="tx1"/>
                          </a:solidFill>
                          <a:latin typeface="Aharoni" panose="02010803020104030203" pitchFamily="2" charset="-79"/>
                          <a:cs typeface="Aharoni" panose="02010803020104030203" pitchFamily="2" charset="-79"/>
                        </a:rPr>
                        <a:t>Usa</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tu</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mejor</a:t>
                      </a:r>
                      <a:r>
                        <a:rPr lang="en-US" sz="1100" b="1" baseline="0" dirty="0">
                          <a:solidFill>
                            <a:schemeClr val="tx1"/>
                          </a:solidFill>
                          <a:latin typeface="Aharoni" panose="02010803020104030203" pitchFamily="2" charset="-79"/>
                          <a:cs typeface="Aharoni" panose="02010803020104030203" pitchFamily="2" charset="-79"/>
                        </a:rPr>
                        <a:t> </a:t>
                      </a:r>
                      <a:r>
                        <a:rPr lang="en-US" sz="1100" b="1" baseline="0" dirty="0" err="1">
                          <a:solidFill>
                            <a:schemeClr val="tx1"/>
                          </a:solidFill>
                          <a:latin typeface="Aharoni" panose="02010803020104030203" pitchFamily="2" charset="-79"/>
                          <a:cs typeface="Aharoni" panose="02010803020104030203" pitchFamily="2" charset="-79"/>
                        </a:rPr>
                        <a:t>esfuerzo</a:t>
                      </a:r>
                      <a:endParaRPr lang="en-US" sz="1100" b="1" baseline="0" dirty="0">
                        <a:solidFill>
                          <a:schemeClr val="tx1"/>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1550" b="1" baseline="0" dirty="0">
                          <a:solidFill>
                            <a:srgbClr val="800000"/>
                          </a:solidFill>
                        </a:rPr>
                        <a:t>Be a positive reflection of your school and community</a:t>
                      </a:r>
                      <a:r>
                        <a:rPr lang="en-US" sz="1550" baseline="0" dirty="0">
                          <a:solidFill>
                            <a:srgbClr val="800000"/>
                          </a:solidFill>
                        </a:rPr>
                        <a:t>.</a:t>
                      </a:r>
                    </a:p>
                    <a:p>
                      <a:pPr marL="342900" indent="-342900">
                        <a:buFont typeface="Arial" panose="020B0604020202020204" pitchFamily="34" charset="0"/>
                        <a:buChar char="•"/>
                      </a:pPr>
                      <a:r>
                        <a:rPr lang="es-ES" sz="1100" dirty="0">
                          <a:solidFill>
                            <a:schemeClr val="tx1"/>
                          </a:solidFill>
                          <a:latin typeface="Aharoni" panose="02010803020104030203" pitchFamily="2" charset="-79"/>
                          <a:cs typeface="Aharoni" panose="02010803020104030203" pitchFamily="2" charset="-79"/>
                        </a:rPr>
                        <a:t>Ser un reflejo positivo de su escuela y comunidad.</a:t>
                      </a:r>
                      <a:endParaRPr lang="en-US" sz="1100" dirty="0">
                        <a:solidFill>
                          <a:schemeClr val="tx1"/>
                        </a:solidFill>
                        <a:latin typeface="Aharoni" panose="02010803020104030203" pitchFamily="2" charset="-79"/>
                        <a:cs typeface="Aharoni" panose="02010803020104030203" pitchFamily="2" charset="-79"/>
                      </a:endParaRPr>
                    </a:p>
                  </a:txBody>
                  <a:tcPr>
                    <a:solidFill>
                      <a:schemeClr val="bg1">
                        <a:lumMod val="85000"/>
                      </a:schemeClr>
                    </a:solidFill>
                  </a:tcPr>
                </a:tc>
                <a:extLst>
                  <a:ext uri="{0D108BD9-81ED-4DB2-BD59-A6C34878D82A}">
                    <a16:rowId xmlns:a16="http://schemas.microsoft.com/office/drawing/2014/main" val="4274749852"/>
                  </a:ext>
                </a:extLst>
              </a:tr>
            </a:tbl>
          </a:graphicData>
        </a:graphic>
      </p:graphicFrame>
    </p:spTree>
    <p:extLst>
      <p:ext uri="{BB962C8B-B14F-4D97-AF65-F5344CB8AC3E}">
        <p14:creationId xmlns:p14="http://schemas.microsoft.com/office/powerpoint/2010/main" val="394192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Expectations for Parents/Guardians</a:t>
            </a:r>
          </a:p>
        </p:txBody>
      </p:sp>
      <p:sp>
        <p:nvSpPr>
          <p:cNvPr id="3" name="Content Placeholder 2"/>
          <p:cNvSpPr>
            <a:spLocks noGrp="1"/>
          </p:cNvSpPr>
          <p:nvPr>
            <p:ph sz="half" idx="1"/>
          </p:nvPr>
        </p:nvSpPr>
        <p:spPr>
          <a:xfrm>
            <a:off x="318782" y="1330674"/>
            <a:ext cx="5617128" cy="5338573"/>
          </a:xfrm>
        </p:spPr>
        <p:txBody>
          <a:bodyPr>
            <a:noAutofit/>
          </a:bodyPr>
          <a:lstStyle/>
          <a:p>
            <a:pPr>
              <a:lnSpc>
                <a:spcPct val="100000"/>
              </a:lnSpc>
            </a:pPr>
            <a:r>
              <a:rPr lang="en-US" sz="1700" b="1" dirty="0">
                <a:latin typeface="Arial Narrow" panose="020B0606020202030204" pitchFamily="34" charset="0"/>
                <a:cs typeface="Aharoni" panose="02010803020104030203" pitchFamily="2" charset="-79"/>
              </a:rPr>
              <a:t>Parents </a:t>
            </a:r>
            <a:r>
              <a:rPr lang="en-US" sz="1700" b="1" i="1" u="sng" dirty="0">
                <a:latin typeface="Arial Narrow" panose="020B0606020202030204" pitchFamily="34" charset="0"/>
                <a:cs typeface="Aharoni" panose="02010803020104030203" pitchFamily="2" charset="-79"/>
              </a:rPr>
              <a:t>cannot excuse</a:t>
            </a:r>
            <a:r>
              <a:rPr lang="en-US" sz="1700" b="1" dirty="0">
                <a:latin typeface="Arial Narrow" panose="020B0606020202030204" pitchFamily="34" charset="0"/>
                <a:cs typeface="Aharoni" panose="02010803020104030203" pitchFamily="2" charset="-79"/>
              </a:rPr>
              <a:t> their children from compliance of the rules, and guidelines of the school.</a:t>
            </a:r>
          </a:p>
          <a:p>
            <a:pPr>
              <a:lnSpc>
                <a:spcPct val="100000"/>
              </a:lnSpc>
            </a:pPr>
            <a:r>
              <a:rPr lang="en-US" sz="1700" b="1" dirty="0">
                <a:latin typeface="Arial Narrow" panose="020B0606020202030204" pitchFamily="34" charset="0"/>
                <a:cs typeface="Aharoni" panose="02010803020104030203" pitchFamily="2" charset="-79"/>
              </a:rPr>
              <a:t>Be aware of and support compliance with the rules and policies established by Collinsville Middle School.</a:t>
            </a:r>
          </a:p>
          <a:p>
            <a:pPr>
              <a:lnSpc>
                <a:spcPct val="100000"/>
              </a:lnSpc>
            </a:pPr>
            <a:r>
              <a:rPr lang="en-US" sz="1700" b="1" dirty="0">
                <a:latin typeface="Arial Narrow" panose="020B0606020202030204" pitchFamily="34" charset="0"/>
                <a:cs typeface="Aharoni" panose="02010803020104030203" pitchFamily="2" charset="-79"/>
              </a:rPr>
              <a:t>Be responsible for their child’s daily attendance on time and promptly communicate an absence or tardiness to the school.</a:t>
            </a:r>
            <a:endParaRPr lang="en-US" sz="1700" b="1" dirty="0">
              <a:solidFill>
                <a:srgbClr val="800000"/>
              </a:solidFill>
              <a:latin typeface="Aharoni" panose="02010803020104030203" pitchFamily="2" charset="-79"/>
              <a:cs typeface="Aharoni" panose="02010803020104030203" pitchFamily="2" charset="-79"/>
            </a:endParaRPr>
          </a:p>
          <a:p>
            <a:pPr>
              <a:lnSpc>
                <a:spcPct val="100000"/>
              </a:lnSpc>
            </a:pPr>
            <a:r>
              <a:rPr lang="en-US" sz="1700" b="1" dirty="0">
                <a:latin typeface="Arial Narrow" panose="020B0606020202030204" pitchFamily="34" charset="0"/>
                <a:cs typeface="Aharoni" panose="02010803020104030203" pitchFamily="2" charset="-79"/>
              </a:rPr>
              <a:t>Be responsible for the deliberate misconduct of their child.</a:t>
            </a:r>
          </a:p>
          <a:p>
            <a:pPr>
              <a:lnSpc>
                <a:spcPct val="100000"/>
              </a:lnSpc>
            </a:pPr>
            <a:r>
              <a:rPr lang="en-US" sz="1700" b="1" dirty="0">
                <a:latin typeface="Arial Narrow" panose="020B0606020202030204" pitchFamily="34" charset="0"/>
                <a:cs typeface="Aharoni" panose="02010803020104030203" pitchFamily="2" charset="-79"/>
              </a:rPr>
              <a:t>Understand that the rules must be enforced to provide a safe, sound learning environment. A strong teacher-parent team is vital for student success.</a:t>
            </a:r>
          </a:p>
          <a:p>
            <a:pPr>
              <a:lnSpc>
                <a:spcPct val="100000"/>
              </a:lnSpc>
            </a:pPr>
            <a:r>
              <a:rPr lang="en-US" sz="1700" b="1" dirty="0">
                <a:latin typeface="Arial Narrow" panose="020B0606020202030204" pitchFamily="34" charset="0"/>
                <a:cs typeface="Aharoni" panose="02010803020104030203" pitchFamily="2" charset="-79"/>
              </a:rPr>
              <a:t>Support and cooperate with the school administration in the implementation and enforcement of school procedures and rules.</a:t>
            </a:r>
          </a:p>
          <a:p>
            <a:pPr>
              <a:lnSpc>
                <a:spcPct val="100000"/>
              </a:lnSpc>
            </a:pPr>
            <a:r>
              <a:rPr lang="en-US" sz="1700" b="1" dirty="0">
                <a:latin typeface="Arial Narrow" panose="020B0606020202030204" pitchFamily="34" charset="0"/>
                <a:cs typeface="Aharoni" panose="02010803020104030203" pitchFamily="2" charset="-79"/>
              </a:rPr>
              <a:t>Report to school when requested by administration, particularly in cases that demand urgent attention.</a:t>
            </a:r>
            <a:br>
              <a:rPr lang="en-US" sz="1700" dirty="0">
                <a:latin typeface="Arial Narrow" panose="020B0606020202030204" pitchFamily="34" charset="0"/>
              </a:rPr>
            </a:br>
            <a:endParaRPr lang="en-US" sz="1700" dirty="0">
              <a:latin typeface="Arial Narrow" panose="020B0606020202030204" pitchFamily="34" charset="0"/>
            </a:endParaRPr>
          </a:p>
        </p:txBody>
      </p:sp>
      <p:sp>
        <p:nvSpPr>
          <p:cNvPr id="4" name="Content Placeholder 3">
            <a:extLst>
              <a:ext uri="{FF2B5EF4-FFF2-40B4-BE49-F238E27FC236}">
                <a16:creationId xmlns:a16="http://schemas.microsoft.com/office/drawing/2014/main" id="{3667C064-F8C9-4FA8-A914-58AA34AF7A9C}"/>
              </a:ext>
            </a:extLst>
          </p:cNvPr>
          <p:cNvSpPr>
            <a:spLocks noGrp="1"/>
          </p:cNvSpPr>
          <p:nvPr>
            <p:ph sz="half" idx="2"/>
          </p:nvPr>
        </p:nvSpPr>
        <p:spPr>
          <a:xfrm>
            <a:off x="6172200" y="1330674"/>
            <a:ext cx="5617128" cy="5447631"/>
          </a:xfrm>
        </p:spPr>
        <p:txBody>
          <a:bodyPr>
            <a:noAutofit/>
          </a:bodyPr>
          <a:lstStyle/>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Los padres no pueden excusar a sus hijos del cumplimiento de las reglas y directrices de la escuela</a:t>
            </a:r>
            <a:endParaRPr lang="en-US" sz="1700" b="1" dirty="0">
              <a:solidFill>
                <a:srgbClr val="800000"/>
              </a:solidFill>
              <a:latin typeface="Arial Narrow" panose="020B0606020202030204" pitchFamily="34" charset="0"/>
              <a:cs typeface="Aharoni" panose="02010803020104030203" pitchFamily="2" charset="-79"/>
            </a:endParaRP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Tenga en cuenta y apoye el cumplimiento de las reglas y póliza establecidas por </a:t>
            </a:r>
            <a:r>
              <a:rPr lang="es-ES" sz="1700" b="1" dirty="0" err="1">
                <a:solidFill>
                  <a:srgbClr val="800000"/>
                </a:solidFill>
                <a:latin typeface="Arial Narrow" panose="020B0606020202030204" pitchFamily="34" charset="0"/>
                <a:cs typeface="Aharoni" panose="02010803020104030203" pitchFamily="2" charset="-79"/>
              </a:rPr>
              <a:t>Collinsville</a:t>
            </a:r>
            <a:r>
              <a:rPr lang="es-ES" sz="1700" b="1" dirty="0">
                <a:solidFill>
                  <a:srgbClr val="800000"/>
                </a:solidFill>
                <a:latin typeface="Arial Narrow" panose="020B0606020202030204" pitchFamily="34" charset="0"/>
                <a:cs typeface="Aharoni" panose="02010803020104030203" pitchFamily="2" charset="-79"/>
              </a:rPr>
              <a:t> </a:t>
            </a:r>
            <a:r>
              <a:rPr lang="es-ES" sz="1700" b="1" dirty="0" err="1">
                <a:solidFill>
                  <a:srgbClr val="800000"/>
                </a:solidFill>
                <a:latin typeface="Arial Narrow" panose="020B0606020202030204" pitchFamily="34" charset="0"/>
                <a:cs typeface="Aharoni" panose="02010803020104030203" pitchFamily="2" charset="-79"/>
              </a:rPr>
              <a:t>Middle</a:t>
            </a:r>
            <a:r>
              <a:rPr lang="es-ES" sz="1700" b="1" dirty="0">
                <a:solidFill>
                  <a:srgbClr val="800000"/>
                </a:solidFill>
                <a:latin typeface="Arial Narrow" panose="020B0606020202030204" pitchFamily="34" charset="0"/>
                <a:cs typeface="Aharoni" panose="02010803020104030203" pitchFamily="2" charset="-79"/>
              </a:rPr>
              <a:t> </a:t>
            </a:r>
            <a:r>
              <a:rPr lang="es-ES" sz="1700" b="1" dirty="0" err="1">
                <a:solidFill>
                  <a:srgbClr val="800000"/>
                </a:solidFill>
                <a:latin typeface="Arial Narrow" panose="020B0606020202030204" pitchFamily="34" charset="0"/>
                <a:cs typeface="Aharoni" panose="02010803020104030203" pitchFamily="2" charset="-79"/>
              </a:rPr>
              <a:t>School</a:t>
            </a:r>
            <a:r>
              <a:rPr lang="es-ES" sz="1700" b="1" dirty="0">
                <a:solidFill>
                  <a:srgbClr val="800000"/>
                </a:solidFill>
                <a:latin typeface="Arial Narrow" panose="020B0606020202030204" pitchFamily="34" charset="0"/>
                <a:cs typeface="Aharoni" panose="02010803020104030203" pitchFamily="2" charset="-79"/>
              </a:rPr>
              <a:t>.</a:t>
            </a:r>
            <a:endParaRPr lang="en-US" sz="1700" b="1" dirty="0">
              <a:solidFill>
                <a:srgbClr val="800000"/>
              </a:solidFill>
              <a:latin typeface="Arial Narrow" panose="020B0606020202030204" pitchFamily="34" charset="0"/>
              <a:cs typeface="Aharoni" panose="02010803020104030203" pitchFamily="2" charset="-79"/>
            </a:endParaRP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Esté responsable de la asistencia diaria de su niño a tiempo y puntualmente comunique una ausencia o tardanza a la escuela.</a:t>
            </a:r>
            <a:endParaRPr lang="en-US" sz="1700" b="1" dirty="0">
              <a:solidFill>
                <a:srgbClr val="800000"/>
              </a:solidFill>
              <a:latin typeface="Arial Narrow" panose="020B0606020202030204" pitchFamily="34" charset="0"/>
              <a:cs typeface="Aharoni" panose="02010803020104030203" pitchFamily="2" charset="-79"/>
            </a:endParaRP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Ser responsable de la mala conducta deliberada de su hijo/a.</a:t>
            </a:r>
            <a:endParaRPr lang="en-US" sz="1700" b="1" dirty="0">
              <a:solidFill>
                <a:srgbClr val="800000"/>
              </a:solidFill>
              <a:latin typeface="Arial Narrow" panose="020B0606020202030204" pitchFamily="34" charset="0"/>
              <a:cs typeface="Aharoni" panose="02010803020104030203" pitchFamily="2" charset="-79"/>
            </a:endParaRP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Comprenda que las reglas deben aplicarse para proporcionar un entorno de aprendizaje seguro y sólido. Un equipo fuerte de maestros y padres es vital para el éxito estudiantil.</a:t>
            </a:r>
            <a:endParaRPr lang="en-US" sz="1700" b="1" dirty="0">
              <a:solidFill>
                <a:srgbClr val="800000"/>
              </a:solidFill>
              <a:latin typeface="Arial Narrow" panose="020B0606020202030204" pitchFamily="34" charset="0"/>
              <a:cs typeface="Aharoni" panose="02010803020104030203" pitchFamily="2" charset="-79"/>
            </a:endParaRP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Apoyar y colaborar con la administración de la escuela en la aplicación y la observancia de los procedimientos escolares y reglas.</a:t>
            </a:r>
          </a:p>
          <a:p>
            <a:pPr lvl="0">
              <a:lnSpc>
                <a:spcPct val="100000"/>
              </a:lnSpc>
            </a:pPr>
            <a:r>
              <a:rPr lang="es-ES" sz="1700" b="1" dirty="0">
                <a:solidFill>
                  <a:srgbClr val="800000"/>
                </a:solidFill>
                <a:latin typeface="Arial Narrow" panose="020B0606020202030204" pitchFamily="34" charset="0"/>
                <a:cs typeface="Aharoni" panose="02010803020104030203" pitchFamily="2" charset="-79"/>
              </a:rPr>
              <a:t>Informe a la escuela cuando sea solicitado por la administración, en particular en los casos que exigen atención urgente</a:t>
            </a:r>
            <a:endParaRPr lang="en-US" sz="17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42256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69572"/>
            <a:ext cx="12192000" cy="3592286"/>
          </a:xfrm>
        </p:spPr>
        <p:txBody>
          <a:bodyPr>
            <a:normAutofit/>
          </a:bodyPr>
          <a:lstStyle/>
          <a:p>
            <a:pPr algn="ctr"/>
            <a:r>
              <a:rPr lang="en-US" sz="8000" dirty="0">
                <a:ln w="0">
                  <a:solidFill>
                    <a:schemeClr val="bg1"/>
                  </a:solidFill>
                </a:ln>
                <a:solidFill>
                  <a:srgbClr val="0070C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DIS</a:t>
            </a:r>
            <a:r>
              <a:rPr lang="en-US" sz="8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to </a:t>
            </a:r>
            <a:r>
              <a:rPr lang="en-US" sz="8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CMS</a:t>
            </a:r>
            <a:br>
              <a:rPr lang="en-US" sz="8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The Differences</a:t>
            </a:r>
            <a:br>
              <a:rPr lang="en-US" sz="8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6000" dirty="0">
                <a:ln w="0">
                  <a:solidFill>
                    <a:schemeClr val="bg1"/>
                  </a:solidFill>
                </a:ln>
                <a:solidFill>
                  <a:srgbClr val="800000"/>
                </a:solidFill>
                <a:latin typeface="Clarendon Condensed" panose="02040706040705040204" pitchFamily="18" charset="0"/>
                <a:cs typeface="Aharoni" panose="02010803020104030203" pitchFamily="2" charset="-79"/>
              </a:rPr>
              <a:t>Las </a:t>
            </a:r>
            <a:r>
              <a:rPr lang="en-US" sz="6000" dirty="0" err="1">
                <a:ln w="0">
                  <a:solidFill>
                    <a:schemeClr val="bg1"/>
                  </a:solidFill>
                </a:ln>
                <a:solidFill>
                  <a:srgbClr val="800000"/>
                </a:solidFill>
                <a:latin typeface="Clarendon Condensed" panose="02040706040705040204" pitchFamily="18" charset="0"/>
                <a:cs typeface="Aharoni" panose="02010803020104030203" pitchFamily="2" charset="-79"/>
              </a:rPr>
              <a:t>Diferencias</a:t>
            </a:r>
            <a:endParaRPr lang="en-US" sz="8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5787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6391341"/>
              </p:ext>
            </p:extLst>
          </p:nvPr>
        </p:nvGraphicFramePr>
        <p:xfrm>
          <a:off x="-1" y="32656"/>
          <a:ext cx="12192000" cy="979714"/>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3723006281"/>
                    </a:ext>
                  </a:extLst>
                </a:gridCol>
                <a:gridCol w="6096000">
                  <a:extLst>
                    <a:ext uri="{9D8B030D-6E8A-4147-A177-3AD203B41FA5}">
                      <a16:colId xmlns:a16="http://schemas.microsoft.com/office/drawing/2014/main" val="2044126480"/>
                    </a:ext>
                  </a:extLst>
                </a:gridCol>
              </a:tblGrid>
              <a:tr h="979714">
                <a:tc>
                  <a:txBody>
                    <a:bodyPr/>
                    <a:lstStyle/>
                    <a:p>
                      <a:pPr algn="ctr"/>
                      <a:endParaRPr lang="en-US" dirty="0"/>
                    </a:p>
                  </a:txBody>
                  <a:tcPr>
                    <a:solidFill>
                      <a:srgbClr val="0070C0"/>
                    </a:solidFill>
                  </a:tcPr>
                </a:tc>
                <a:tc>
                  <a:txBody>
                    <a:bodyPr/>
                    <a:lstStyle/>
                    <a:p>
                      <a:endParaRPr lang="en-US" dirty="0"/>
                    </a:p>
                  </a:txBody>
                  <a:tcPr>
                    <a:solidFill>
                      <a:srgbClr val="800000"/>
                    </a:solidFill>
                  </a:tcPr>
                </a:tc>
                <a:extLst>
                  <a:ext uri="{0D108BD9-81ED-4DB2-BD59-A6C34878D82A}">
                    <a16:rowId xmlns:a16="http://schemas.microsoft.com/office/drawing/2014/main" val="2244643464"/>
                  </a:ext>
                </a:extLst>
              </a:tr>
            </a:tbl>
          </a:graphicData>
        </a:graphic>
      </p:graphicFrame>
      <p:sp>
        <p:nvSpPr>
          <p:cNvPr id="6" name="Rectangle 5"/>
          <p:cNvSpPr/>
          <p:nvPr/>
        </p:nvSpPr>
        <p:spPr>
          <a:xfrm>
            <a:off x="92365" y="-48985"/>
            <a:ext cx="6003634" cy="1200329"/>
          </a:xfrm>
          <a:prstGeom prst="rect">
            <a:avLst/>
          </a:prstGeom>
          <a:noFill/>
        </p:spPr>
        <p:txBody>
          <a:bodyPr wrap="square" lIns="91440" tIns="45720" rIns="91440" bIns="45720">
            <a:spAutoFit/>
          </a:bodyPr>
          <a:lstStyle/>
          <a:p>
            <a:pPr algn="ctr"/>
            <a:r>
              <a:rPr lang="en-US" sz="7200" dirty="0">
                <a:ln w="0">
                  <a:solidFill>
                    <a:schemeClr val="tx1"/>
                  </a:solidFill>
                </a:ln>
                <a:solidFill>
                  <a:schemeClr val="bg1">
                    <a:lumMod val="9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DIS</a:t>
            </a:r>
            <a:endParaRPr lang="en-US" sz="7200" b="0" cap="none" spc="0" dirty="0">
              <a:ln w="0">
                <a:solidFill>
                  <a:schemeClr val="tx1"/>
                </a:solidFill>
              </a:ln>
              <a:solidFill>
                <a:schemeClr val="bg1">
                  <a:lumMod val="9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7" name="Rectangle 6"/>
          <p:cNvSpPr/>
          <p:nvPr/>
        </p:nvSpPr>
        <p:spPr>
          <a:xfrm>
            <a:off x="6095999" y="-48986"/>
            <a:ext cx="6096000" cy="1200329"/>
          </a:xfrm>
          <a:prstGeom prst="rect">
            <a:avLst/>
          </a:prstGeom>
          <a:noFill/>
        </p:spPr>
        <p:txBody>
          <a:bodyPr wrap="square" lIns="91440" tIns="45720" rIns="91440" bIns="45720">
            <a:spAutoFit/>
          </a:bodyPr>
          <a:lstStyle/>
          <a:p>
            <a:pPr algn="ctr"/>
            <a:r>
              <a:rPr lang="en-US" sz="7200" dirty="0">
                <a:ln w="0">
                  <a:solidFill>
                    <a:schemeClr val="tx1"/>
                  </a:solidFill>
                </a:ln>
                <a:solidFill>
                  <a:schemeClr val="bg1">
                    <a:lumMod val="8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CMS</a:t>
            </a:r>
            <a:endParaRPr lang="en-US" sz="7200" b="0" cap="none" spc="0" dirty="0">
              <a:ln w="0">
                <a:solidFill>
                  <a:schemeClr val="tx1"/>
                </a:solidFill>
              </a:ln>
              <a:solidFill>
                <a:schemeClr val="bg1">
                  <a:lumMod val="8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2177755432"/>
              </p:ext>
            </p:extLst>
          </p:nvPr>
        </p:nvGraphicFramePr>
        <p:xfrm>
          <a:off x="-4" y="1012370"/>
          <a:ext cx="12192002" cy="5845630"/>
        </p:xfrm>
        <a:graphic>
          <a:graphicData uri="http://schemas.openxmlformats.org/drawingml/2006/table">
            <a:tbl>
              <a:tblPr firstRow="1" bandRow="1">
                <a:tableStyleId>{C083E6E3-FA7D-4D7B-A595-EF9225AFEA82}</a:tableStyleId>
              </a:tblPr>
              <a:tblGrid>
                <a:gridCol w="6096001">
                  <a:extLst>
                    <a:ext uri="{9D8B030D-6E8A-4147-A177-3AD203B41FA5}">
                      <a16:colId xmlns:a16="http://schemas.microsoft.com/office/drawing/2014/main" val="1652505697"/>
                    </a:ext>
                  </a:extLst>
                </a:gridCol>
                <a:gridCol w="6096001">
                  <a:extLst>
                    <a:ext uri="{9D8B030D-6E8A-4147-A177-3AD203B41FA5}">
                      <a16:colId xmlns:a16="http://schemas.microsoft.com/office/drawing/2014/main" val="1145438867"/>
                    </a:ext>
                  </a:extLst>
                </a:gridCol>
              </a:tblGrid>
              <a:tr h="801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u="none" dirty="0">
                          <a:latin typeface="Century Gothic" panose="020B0502020202020204" pitchFamily="34" charset="0"/>
                          <a:cs typeface="Aharoni" panose="02010803020104030203" pitchFamily="2" charset="-79"/>
                        </a:rPr>
                        <a:t>CELL PHONES ARE NOT TO BE ON OR USED AT SCHOOL</a:t>
                      </a:r>
                      <a:r>
                        <a:rPr lang="en-US" sz="1050" b="1" u="none" dirty="0">
                          <a:solidFill>
                            <a:schemeClr val="accent5"/>
                          </a:solidFill>
                          <a:latin typeface="Century Gothic" panose="020B0502020202020204" pitchFamily="34" charset="0"/>
                          <a:cs typeface="Aharoni" panose="02010803020104030203" pitchFamily="2" charset="-79"/>
                        </a:rPr>
                        <a:t>(</a:t>
                      </a:r>
                      <a:r>
                        <a:rPr lang="es-ES" sz="1050" b="1" u="none" dirty="0">
                          <a:solidFill>
                            <a:schemeClr val="accent5"/>
                          </a:solidFill>
                          <a:latin typeface="Century Gothic" panose="020B0502020202020204" pitchFamily="34" charset="0"/>
                          <a:cs typeface="Aharoni" panose="02010803020104030203" pitchFamily="2" charset="-79"/>
                        </a:rPr>
                        <a:t>Los teléfonos celulares no son para ser usados en la escuela)</a:t>
                      </a:r>
                      <a:endParaRPr lang="en-US" sz="2200" b="1" u="none" dirty="0">
                        <a:solidFill>
                          <a:schemeClr val="accent5"/>
                        </a:solidFill>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u="none" dirty="0">
                          <a:latin typeface="Century Gothic" panose="020B0502020202020204" pitchFamily="34" charset="0"/>
                          <a:cs typeface="Aharoni" panose="02010803020104030203" pitchFamily="2" charset="-79"/>
                        </a:rPr>
                        <a:t>CELL PHONES ARE NOT TO BE ON OR USED AT SCHOOL </a:t>
                      </a:r>
                      <a:r>
                        <a:rPr lang="en-US" sz="1050" b="1" u="none" dirty="0">
                          <a:solidFill>
                            <a:srgbClr val="800000"/>
                          </a:solidFill>
                          <a:latin typeface="Century Gothic" panose="020B0502020202020204" pitchFamily="34" charset="0"/>
                          <a:cs typeface="Aharoni" panose="02010803020104030203" pitchFamily="2" charset="-79"/>
                        </a:rPr>
                        <a:t>(</a:t>
                      </a:r>
                      <a:r>
                        <a:rPr lang="es-ES" sz="1050" b="1" u="none" dirty="0">
                          <a:solidFill>
                            <a:srgbClr val="800000"/>
                          </a:solidFill>
                          <a:latin typeface="Century Gothic" panose="020B0502020202020204" pitchFamily="34" charset="0"/>
                          <a:cs typeface="Aharoni" panose="02010803020104030203" pitchFamily="2" charset="-79"/>
                        </a:rPr>
                        <a:t>LOS TELÉFONOS CELULARES NO SON PARA SER USADOS EN LA ESCUELA)</a:t>
                      </a:r>
                      <a:endParaRPr lang="en-US" sz="1050" b="1" u="none" dirty="0">
                        <a:solidFill>
                          <a:srgbClr val="800000"/>
                        </a:solidFill>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54333"/>
                  </a:ext>
                </a:extLst>
              </a:tr>
              <a:tr h="671939">
                <a:tc>
                  <a:txBody>
                    <a:bodyPr/>
                    <a:lstStyle/>
                    <a:p>
                      <a:pPr algn="l"/>
                      <a:r>
                        <a:rPr lang="en-US" sz="2200" b="1" dirty="0">
                          <a:latin typeface="Century Gothic" panose="020B0502020202020204" pitchFamily="34" charset="0"/>
                          <a:cs typeface="Aharoni" panose="02010803020104030203" pitchFamily="2" charset="-79"/>
                        </a:rPr>
                        <a:t>DOORS OPEN AT 8:20 AM </a:t>
                      </a:r>
                      <a:r>
                        <a:rPr lang="en-US" sz="1050" b="1" dirty="0">
                          <a:solidFill>
                            <a:schemeClr val="accent5"/>
                          </a:solidFill>
                          <a:latin typeface="Century Gothic" panose="020B0502020202020204" pitchFamily="34" charset="0"/>
                          <a:cs typeface="Aharoni" panose="02010803020104030203" pitchFamily="2" charset="-79"/>
                        </a:rPr>
                        <a:t>(</a:t>
                      </a:r>
                      <a:r>
                        <a:rPr lang="en-US" sz="1050" b="1" dirty="0" err="1">
                          <a:solidFill>
                            <a:schemeClr val="accent5"/>
                          </a:solidFill>
                          <a:latin typeface="Century Gothic" panose="020B0502020202020204" pitchFamily="34" charset="0"/>
                          <a:cs typeface="Aharoni" panose="02010803020104030203" pitchFamily="2" charset="-79"/>
                        </a:rPr>
                        <a:t>Puertas</a:t>
                      </a:r>
                      <a:r>
                        <a:rPr lang="en-US" sz="1050" b="1" dirty="0">
                          <a:solidFill>
                            <a:schemeClr val="accent5"/>
                          </a:solidFill>
                          <a:latin typeface="Century Gothic" panose="020B0502020202020204" pitchFamily="34" charset="0"/>
                          <a:cs typeface="Aharoni" panose="02010803020104030203" pitchFamily="2" charset="-79"/>
                        </a:rPr>
                        <a:t> </a:t>
                      </a:r>
                      <a:r>
                        <a:rPr lang="en-US" sz="1050" b="1" dirty="0" err="1">
                          <a:solidFill>
                            <a:schemeClr val="accent5"/>
                          </a:solidFill>
                          <a:latin typeface="Century Gothic" panose="020B0502020202020204" pitchFamily="34" charset="0"/>
                          <a:cs typeface="Aharoni" panose="02010803020104030203" pitchFamily="2" charset="-79"/>
                        </a:rPr>
                        <a:t>abren</a:t>
                      </a:r>
                      <a:r>
                        <a:rPr lang="en-US" sz="1050" b="1" dirty="0">
                          <a:solidFill>
                            <a:schemeClr val="accent5"/>
                          </a:solidFill>
                          <a:latin typeface="Century Gothic" panose="020B0502020202020204" pitchFamily="34" charset="0"/>
                          <a:cs typeface="Aharoni" panose="02010803020104030203" pitchFamily="2" charset="-79"/>
                        </a:rPr>
                        <a:t> a las 8:20 am)</a:t>
                      </a:r>
                      <a:endParaRPr lang="en-US" sz="2200" b="1"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DOORS OPEN AT 8:00 AM</a:t>
                      </a:r>
                      <a:r>
                        <a:rPr lang="en-US" sz="1050" b="1" dirty="0">
                          <a:solidFill>
                            <a:srgbClr val="800000"/>
                          </a:solidFill>
                          <a:latin typeface="Century Gothic" panose="020B0502020202020204" pitchFamily="34" charset="0"/>
                          <a:cs typeface="Aharoni" panose="02010803020104030203" pitchFamily="2" charset="-79"/>
                        </a:rPr>
                        <a:t>(PUERTAS ABREN A LAS 8:20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199363"/>
                  </a:ext>
                </a:extLst>
              </a:tr>
              <a:tr h="668120">
                <a:tc>
                  <a:txBody>
                    <a:bodyPr/>
                    <a:lstStyle/>
                    <a:p>
                      <a:pPr algn="l"/>
                      <a:r>
                        <a:rPr lang="en-US" sz="2200" b="1" dirty="0">
                          <a:latin typeface="Century Gothic" panose="020B0502020202020204" pitchFamily="34" charset="0"/>
                          <a:cs typeface="Aharoni" panose="02010803020104030203" pitchFamily="2" charset="-79"/>
                        </a:rPr>
                        <a:t>SCHOOL BEGINS AT 8:50 AM</a:t>
                      </a:r>
                      <a:r>
                        <a:rPr lang="en-US" sz="1050" b="1" dirty="0">
                          <a:solidFill>
                            <a:schemeClr val="accent5"/>
                          </a:solidFill>
                          <a:latin typeface="Century Gothic" panose="020B0502020202020204" pitchFamily="34" charset="0"/>
                          <a:cs typeface="Aharoni" panose="02010803020104030203" pitchFamily="2" charset="-79"/>
                        </a:rPr>
                        <a:t>(Escuela </a:t>
                      </a:r>
                      <a:r>
                        <a:rPr lang="en-US" sz="1050" b="1" dirty="0" err="1">
                          <a:solidFill>
                            <a:schemeClr val="accent5"/>
                          </a:solidFill>
                          <a:latin typeface="Century Gothic" panose="020B0502020202020204" pitchFamily="34" charset="0"/>
                          <a:cs typeface="Aharoni" panose="02010803020104030203" pitchFamily="2" charset="-79"/>
                        </a:rPr>
                        <a:t>empieza</a:t>
                      </a:r>
                      <a:r>
                        <a:rPr lang="en-US" sz="1050" b="1" dirty="0">
                          <a:solidFill>
                            <a:schemeClr val="accent5"/>
                          </a:solidFill>
                          <a:latin typeface="Century Gothic" panose="020B0502020202020204" pitchFamily="34" charset="0"/>
                          <a:cs typeface="Aharoni" panose="02010803020104030203" pitchFamily="2" charset="-79"/>
                        </a:rPr>
                        <a:t> a las 8:50am)</a:t>
                      </a:r>
                      <a:endParaRPr lang="en-US" sz="2200" b="1"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latin typeface="Century Gothic" panose="020B0502020202020204" pitchFamily="34" charset="0"/>
                          <a:cs typeface="Aharoni" panose="02010803020104030203" pitchFamily="2" charset="-79"/>
                        </a:rPr>
                        <a:t>SCHOOL BEGINS AT 8:35 AM</a:t>
                      </a:r>
                      <a:r>
                        <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(ESCUELA EMPIEZA A LAS 8:35AM)</a:t>
                      </a:r>
                      <a:endParaRPr lang="en-US" sz="2200" b="1" dirty="0">
                        <a:solidFill>
                          <a:srgbClr val="800000"/>
                        </a:solidFill>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326273"/>
                  </a:ext>
                </a:extLst>
              </a:tr>
              <a:tr h="721569">
                <a:tc>
                  <a:txBody>
                    <a:bodyPr/>
                    <a:lstStyle/>
                    <a:p>
                      <a:pPr algn="l"/>
                      <a:r>
                        <a:rPr lang="en-US" sz="2000" b="1" dirty="0">
                          <a:latin typeface="Century Gothic" panose="020B0502020202020204" pitchFamily="34" charset="0"/>
                          <a:cs typeface="Aharoni" panose="02010803020104030203" pitchFamily="2" charset="-79"/>
                        </a:rPr>
                        <a:t>SCHOOL DISMISSES AT 3:35 PM</a:t>
                      </a:r>
                      <a:r>
                        <a:rPr lang="en-US" sz="1050" b="1" dirty="0">
                          <a:solidFill>
                            <a:schemeClr val="accent5"/>
                          </a:solidFill>
                          <a:latin typeface="Century Gothic" panose="020B0502020202020204" pitchFamily="34" charset="0"/>
                          <a:cs typeface="Aharoni" panose="02010803020104030203" pitchFamily="2" charset="-79"/>
                        </a:rPr>
                        <a:t>(Escuela </a:t>
                      </a:r>
                      <a:r>
                        <a:rPr lang="en-US" sz="1050" b="1" dirty="0" err="1">
                          <a:solidFill>
                            <a:schemeClr val="accent5"/>
                          </a:solidFill>
                          <a:latin typeface="Century Gothic" panose="020B0502020202020204" pitchFamily="34" charset="0"/>
                          <a:cs typeface="Aharoni" panose="02010803020104030203" pitchFamily="2" charset="-79"/>
                        </a:rPr>
                        <a:t>termina</a:t>
                      </a:r>
                      <a:r>
                        <a:rPr lang="en-US" sz="1050" b="1" dirty="0">
                          <a:solidFill>
                            <a:schemeClr val="accent5"/>
                          </a:solidFill>
                          <a:latin typeface="Century Gothic" panose="020B0502020202020204" pitchFamily="34" charset="0"/>
                          <a:cs typeface="Aharoni" panose="02010803020104030203" pitchFamily="2" charset="-79"/>
                        </a:rPr>
                        <a:t> a las 3:35pm)</a:t>
                      </a:r>
                      <a:endParaRPr lang="en-US" sz="2200" b="1"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latin typeface="Century Gothic" panose="020B0502020202020204" pitchFamily="34" charset="0"/>
                          <a:cs typeface="Aharoni" panose="02010803020104030203" pitchFamily="2" charset="-79"/>
                        </a:rPr>
                        <a:t>SCHOOL DISMISSES AT 3:30 PM</a:t>
                      </a:r>
                      <a:r>
                        <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(ESCUELA TERMINA A LAS 3:30PM)</a:t>
                      </a:r>
                      <a:r>
                        <a:rPr lang="en-US" sz="2200" b="1" dirty="0">
                          <a:solidFill>
                            <a:srgbClr val="800000"/>
                          </a:solidFill>
                          <a:latin typeface="Century Gothic" panose="020B0502020202020204" pitchFamily="34" charset="0"/>
                          <a:cs typeface="Aharoni" panose="02010803020104030203" pitchFamily="2" charset="-79"/>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725037"/>
                  </a:ext>
                </a:extLst>
              </a:tr>
              <a:tr h="694844">
                <a:tc>
                  <a:txBody>
                    <a:bodyPr/>
                    <a:lstStyle/>
                    <a:p>
                      <a:pPr algn="l"/>
                      <a:r>
                        <a:rPr lang="en-US" sz="2200" b="1" dirty="0">
                          <a:latin typeface="Century Gothic" panose="020B0502020202020204" pitchFamily="34" charset="0"/>
                          <a:cs typeface="Aharoni" panose="02010803020104030203" pitchFamily="2" charset="-79"/>
                        </a:rPr>
                        <a:t>WEDNESDAY DISMISSAL IS AT 3:05 PM</a:t>
                      </a:r>
                    </a:p>
                    <a:p>
                      <a:pPr algn="l"/>
                      <a:r>
                        <a:rPr lang="en-US" sz="1050" b="1" dirty="0">
                          <a:solidFill>
                            <a:schemeClr val="accent5"/>
                          </a:solidFill>
                          <a:latin typeface="Century Gothic" panose="020B0502020202020204" pitchFamily="34" charset="0"/>
                          <a:cs typeface="Aharoni" panose="02010803020104030203" pitchFamily="2" charset="-79"/>
                        </a:rPr>
                        <a:t>(</a:t>
                      </a:r>
                      <a:r>
                        <a:rPr lang="en-US" sz="1050" b="1" dirty="0" err="1">
                          <a:solidFill>
                            <a:schemeClr val="accent5"/>
                          </a:solidFill>
                          <a:latin typeface="Century Gothic" panose="020B0502020202020204" pitchFamily="34" charset="0"/>
                          <a:cs typeface="Aharoni" panose="02010803020104030203" pitchFamily="2" charset="-79"/>
                        </a:rPr>
                        <a:t>Miércoles</a:t>
                      </a:r>
                      <a:r>
                        <a:rPr lang="en-US" sz="1050" b="1" dirty="0">
                          <a:solidFill>
                            <a:schemeClr val="accent5"/>
                          </a:solidFill>
                          <a:latin typeface="Century Gothic" panose="020B0502020202020204" pitchFamily="34" charset="0"/>
                          <a:cs typeface="Aharoni" panose="02010803020104030203" pitchFamily="2" charset="-79"/>
                        </a:rPr>
                        <a:t> </a:t>
                      </a:r>
                      <a:r>
                        <a:rPr lang="en-US" sz="1050" b="1" dirty="0" err="1">
                          <a:solidFill>
                            <a:schemeClr val="accent5"/>
                          </a:solidFill>
                          <a:latin typeface="Century Gothic" panose="020B0502020202020204" pitchFamily="34" charset="0"/>
                          <a:cs typeface="Aharoni" panose="02010803020104030203" pitchFamily="2" charset="-79"/>
                        </a:rPr>
                        <a:t>salen</a:t>
                      </a:r>
                      <a:r>
                        <a:rPr lang="en-US" sz="1050" b="1" dirty="0">
                          <a:solidFill>
                            <a:schemeClr val="accent5"/>
                          </a:solidFill>
                          <a:latin typeface="Century Gothic" panose="020B0502020202020204" pitchFamily="34" charset="0"/>
                          <a:cs typeface="Aharoni" panose="02010803020104030203" pitchFamily="2" charset="-79"/>
                        </a:rPr>
                        <a:t> a las 3:05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WEDNESDAY DISMISSAL IS AT 3:00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(MIÉRCOLES SALEN A LAS 3:00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17901"/>
                  </a:ext>
                </a:extLst>
              </a:tr>
              <a:tr h="708205">
                <a:tc>
                  <a:txBody>
                    <a:bodyPr/>
                    <a:lstStyle/>
                    <a:p>
                      <a:pPr algn="l"/>
                      <a:r>
                        <a:rPr lang="en-US" sz="2200" b="1" dirty="0">
                          <a:latin typeface="Century Gothic" panose="020B0502020202020204" pitchFamily="34" charset="0"/>
                          <a:cs typeface="Aharoni" panose="02010803020104030203" pitchFamily="2" charset="-79"/>
                        </a:rPr>
                        <a:t>STUDENTS HAVE LUNCH RECESS </a:t>
                      </a:r>
                    </a:p>
                    <a:p>
                      <a:pPr algn="l"/>
                      <a:r>
                        <a:rPr lang="en-US" sz="1050" b="1" dirty="0">
                          <a:solidFill>
                            <a:schemeClr val="accent5"/>
                          </a:solidFill>
                          <a:latin typeface="Century Gothic" panose="020B0502020202020204" pitchFamily="34" charset="0"/>
                          <a:cs typeface="Aharoni" panose="02010803020104030203" pitchFamily="2" charset="-79"/>
                        </a:rPr>
                        <a:t>(</a:t>
                      </a:r>
                      <a:r>
                        <a:rPr lang="es-ES" sz="1050" b="1" dirty="0">
                          <a:solidFill>
                            <a:schemeClr val="accent5"/>
                          </a:solidFill>
                          <a:latin typeface="Century Gothic" panose="020B0502020202020204" pitchFamily="34" charset="0"/>
                          <a:cs typeface="Aharoni" panose="02010803020104030203" pitchFamily="2" charset="-79"/>
                        </a:rPr>
                        <a:t>Los estudiantes tienen receso de almuerzo)</a:t>
                      </a:r>
                      <a:endParaRPr lang="en-US" sz="2200" b="1"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DO NOT HAVE RECESS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a:t>
                      </a:r>
                      <a:r>
                        <a:rPr kumimoji="0" lang="es-E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LOS ESTUDIANTES NO TIENEN RECESO)</a:t>
                      </a:r>
                      <a:endParaRPr kumimoji="0" lang="en-US" sz="220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645862"/>
                  </a:ext>
                </a:extLst>
              </a:tr>
              <a:tr h="788381">
                <a:tc>
                  <a:txBody>
                    <a:bodyPr/>
                    <a:lstStyle/>
                    <a:p>
                      <a:pPr algn="l"/>
                      <a:r>
                        <a:rPr lang="en-US" sz="2200" b="1" dirty="0">
                          <a:latin typeface="Century Gothic" panose="020B0502020202020204" pitchFamily="34" charset="0"/>
                          <a:cs typeface="Aharoni" panose="02010803020104030203" pitchFamily="2" charset="-79"/>
                        </a:rPr>
                        <a:t>LUNCH PERIODS ARE 20 MINUTES IN LENGTH</a:t>
                      </a:r>
                    </a:p>
                    <a:p>
                      <a:pPr algn="l"/>
                      <a:r>
                        <a:rPr lang="en-US" sz="1050" b="1" dirty="0">
                          <a:solidFill>
                            <a:schemeClr val="accent5"/>
                          </a:solidFill>
                          <a:latin typeface="Century Gothic" panose="020B0502020202020204" pitchFamily="34" charset="0"/>
                          <a:cs typeface="Aharoni" panose="02010803020104030203" pitchFamily="2" charset="-79"/>
                        </a:rPr>
                        <a:t>(</a:t>
                      </a:r>
                      <a:r>
                        <a:rPr lang="es-ES" sz="1050" b="1" dirty="0">
                          <a:solidFill>
                            <a:schemeClr val="accent5"/>
                          </a:solidFill>
                          <a:latin typeface="Century Gothic" panose="020B0502020202020204" pitchFamily="34" charset="0"/>
                          <a:cs typeface="Aharoni" panose="02010803020104030203" pitchFamily="2" charset="-79"/>
                        </a:rPr>
                        <a:t>Períodos de almuerzo son de 20 minutos)</a:t>
                      </a:r>
                      <a:endParaRPr lang="en-US" sz="1050" b="1" dirty="0">
                        <a:solidFill>
                          <a:schemeClr val="accent5"/>
                        </a:solidFill>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LUNCH PERIODS ARE 30 MINUTES IN LENGTH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a:t>
                      </a:r>
                      <a:r>
                        <a:rPr kumimoji="0" lang="es-E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rPr>
                        <a:t>PERÍODOS DE ALMUERZO SON DE 30 MINUTOS)</a:t>
                      </a:r>
                      <a:endParaRPr kumimoji="0" lang="en-US" sz="1050" b="1" i="0" u="none" strike="noStrike" kern="1200" cap="none" spc="0" normalizeH="0" baseline="0" noProof="0" dirty="0">
                        <a:ln>
                          <a:noFill/>
                        </a:ln>
                        <a:solidFill>
                          <a:srgbClr val="800000"/>
                        </a:solidFill>
                        <a:effectLst/>
                        <a:uLnTx/>
                        <a:uFillTx/>
                        <a:latin typeface="Century Gothic" panose="020B0502020202020204" pitchFamily="34" charset="0"/>
                        <a:ea typeface="+mn-ea"/>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221106"/>
                  </a:ext>
                </a:extLst>
              </a:tr>
              <a:tr h="790829">
                <a:tc>
                  <a:txBody>
                    <a:bodyPr/>
                    <a:lstStyle/>
                    <a:p>
                      <a:pPr algn="l"/>
                      <a:r>
                        <a:rPr lang="en-US" sz="2200" b="1" dirty="0">
                          <a:latin typeface="Century Gothic" panose="020B0502020202020204" pitchFamily="34" charset="0"/>
                          <a:cs typeface="Aharoni" panose="02010803020104030203" pitchFamily="2" charset="-79"/>
                        </a:rPr>
                        <a:t>TEACHERS WALK STUDENTS</a:t>
                      </a:r>
                      <a:r>
                        <a:rPr lang="en-US" sz="2200" b="1" baseline="0" dirty="0">
                          <a:latin typeface="Century Gothic" panose="020B0502020202020204" pitchFamily="34" charset="0"/>
                          <a:cs typeface="Aharoni" panose="02010803020104030203" pitchFamily="2" charset="-79"/>
                        </a:rPr>
                        <a:t> TO LUNCH AND SPECIALS</a:t>
                      </a:r>
                      <a:r>
                        <a:rPr lang="en-US" sz="900" b="1" baseline="0" dirty="0">
                          <a:solidFill>
                            <a:schemeClr val="accent5"/>
                          </a:solidFill>
                          <a:latin typeface="Century Gothic" panose="020B0502020202020204" pitchFamily="34" charset="0"/>
                          <a:cs typeface="Aharoni" panose="02010803020104030203" pitchFamily="2" charset="-79"/>
                        </a:rPr>
                        <a:t>(</a:t>
                      </a:r>
                      <a:r>
                        <a:rPr lang="es-ES" sz="900" b="1" baseline="0" dirty="0">
                          <a:solidFill>
                            <a:schemeClr val="accent5"/>
                          </a:solidFill>
                          <a:latin typeface="Century Gothic" panose="020B0502020202020204" pitchFamily="34" charset="0"/>
                          <a:cs typeface="Aharoni" panose="02010803020104030203" pitchFamily="2" charset="-79"/>
                        </a:rPr>
                        <a:t>LOS PROFESORES CAMINAN A LOS ESTUDIANTES A ALMORZAR Y ESPECIALES)</a:t>
                      </a:r>
                      <a:endParaRPr lang="en-US" sz="2200" b="1"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 4 MINUTE PASSING PERIODS</a:t>
                      </a:r>
                    </a:p>
                    <a:p>
                      <a:pPr algn="l"/>
                      <a:r>
                        <a:rPr lang="es-ES" sz="1050" b="1" dirty="0">
                          <a:solidFill>
                            <a:srgbClr val="800000"/>
                          </a:solidFill>
                          <a:latin typeface="Century Gothic" panose="020B0502020202020204" pitchFamily="34" charset="0"/>
                          <a:cs typeface="Aharoni" panose="02010803020104030203" pitchFamily="2" charset="-79"/>
                        </a:rPr>
                        <a:t>(LOS ESTUDIANTES TIENEN PERÍODOS DE PASO DE 4 MINUTOS)</a:t>
                      </a:r>
                      <a:endParaRPr lang="en-US" sz="1050" b="1" dirty="0">
                        <a:solidFill>
                          <a:srgbClr val="800000"/>
                        </a:solidFill>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244927"/>
                  </a:ext>
                </a:extLst>
              </a:tr>
            </a:tbl>
          </a:graphicData>
        </a:graphic>
      </p:graphicFrame>
    </p:spTree>
    <p:extLst>
      <p:ext uri="{BB962C8B-B14F-4D97-AF65-F5344CB8AC3E}">
        <p14:creationId xmlns:p14="http://schemas.microsoft.com/office/powerpoint/2010/main" val="128371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6391341"/>
              </p:ext>
            </p:extLst>
          </p:nvPr>
        </p:nvGraphicFramePr>
        <p:xfrm>
          <a:off x="-1" y="32656"/>
          <a:ext cx="12192000" cy="979714"/>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3723006281"/>
                    </a:ext>
                  </a:extLst>
                </a:gridCol>
                <a:gridCol w="6096000">
                  <a:extLst>
                    <a:ext uri="{9D8B030D-6E8A-4147-A177-3AD203B41FA5}">
                      <a16:colId xmlns:a16="http://schemas.microsoft.com/office/drawing/2014/main" val="2044126480"/>
                    </a:ext>
                  </a:extLst>
                </a:gridCol>
              </a:tblGrid>
              <a:tr h="979714">
                <a:tc>
                  <a:txBody>
                    <a:bodyPr/>
                    <a:lstStyle/>
                    <a:p>
                      <a:pPr algn="ctr"/>
                      <a:endParaRPr lang="en-US" dirty="0"/>
                    </a:p>
                  </a:txBody>
                  <a:tcPr>
                    <a:solidFill>
                      <a:srgbClr val="0070C0"/>
                    </a:solidFill>
                  </a:tcPr>
                </a:tc>
                <a:tc>
                  <a:txBody>
                    <a:bodyPr/>
                    <a:lstStyle/>
                    <a:p>
                      <a:endParaRPr lang="en-US" dirty="0"/>
                    </a:p>
                  </a:txBody>
                  <a:tcPr>
                    <a:solidFill>
                      <a:srgbClr val="800000"/>
                    </a:solidFill>
                  </a:tcPr>
                </a:tc>
                <a:extLst>
                  <a:ext uri="{0D108BD9-81ED-4DB2-BD59-A6C34878D82A}">
                    <a16:rowId xmlns:a16="http://schemas.microsoft.com/office/drawing/2014/main" val="2244643464"/>
                  </a:ext>
                </a:extLst>
              </a:tr>
            </a:tbl>
          </a:graphicData>
        </a:graphic>
      </p:graphicFrame>
      <p:sp>
        <p:nvSpPr>
          <p:cNvPr id="6" name="Rectangle 5"/>
          <p:cNvSpPr/>
          <p:nvPr/>
        </p:nvSpPr>
        <p:spPr>
          <a:xfrm>
            <a:off x="92365" y="-48985"/>
            <a:ext cx="6003634" cy="1200329"/>
          </a:xfrm>
          <a:prstGeom prst="rect">
            <a:avLst/>
          </a:prstGeom>
          <a:noFill/>
        </p:spPr>
        <p:txBody>
          <a:bodyPr wrap="square" lIns="91440" tIns="45720" rIns="91440" bIns="45720">
            <a:spAutoFit/>
          </a:bodyPr>
          <a:lstStyle/>
          <a:p>
            <a:pPr algn="ctr"/>
            <a:r>
              <a:rPr lang="en-US" sz="7200" dirty="0">
                <a:ln w="0">
                  <a:solidFill>
                    <a:schemeClr val="tx1"/>
                  </a:solidFill>
                </a:ln>
                <a:solidFill>
                  <a:schemeClr val="bg1">
                    <a:lumMod val="9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DIS</a:t>
            </a:r>
            <a:endParaRPr lang="en-US" sz="7200" b="0" cap="none" spc="0" dirty="0">
              <a:ln w="0">
                <a:solidFill>
                  <a:schemeClr val="tx1"/>
                </a:solidFill>
              </a:ln>
              <a:solidFill>
                <a:schemeClr val="bg1">
                  <a:lumMod val="9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7" name="Rectangle 6"/>
          <p:cNvSpPr/>
          <p:nvPr/>
        </p:nvSpPr>
        <p:spPr>
          <a:xfrm>
            <a:off x="6095999" y="-48986"/>
            <a:ext cx="6096000" cy="1200329"/>
          </a:xfrm>
          <a:prstGeom prst="rect">
            <a:avLst/>
          </a:prstGeom>
          <a:noFill/>
        </p:spPr>
        <p:txBody>
          <a:bodyPr wrap="square" lIns="91440" tIns="45720" rIns="91440" bIns="45720">
            <a:spAutoFit/>
          </a:bodyPr>
          <a:lstStyle/>
          <a:p>
            <a:pPr algn="ctr"/>
            <a:r>
              <a:rPr lang="en-US" sz="7200" dirty="0">
                <a:ln w="0">
                  <a:solidFill>
                    <a:schemeClr val="tx1"/>
                  </a:solidFill>
                </a:ln>
                <a:solidFill>
                  <a:schemeClr val="bg1">
                    <a:lumMod val="8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CMS</a:t>
            </a:r>
            <a:endParaRPr lang="en-US" sz="7200" b="0" cap="none" spc="0" dirty="0">
              <a:ln w="0">
                <a:solidFill>
                  <a:schemeClr val="tx1"/>
                </a:solidFill>
              </a:ln>
              <a:solidFill>
                <a:schemeClr val="bg1">
                  <a:lumMod val="8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898241269"/>
                  </p:ext>
                </p:extLst>
              </p:nvPr>
            </p:nvGraphicFramePr>
            <p:xfrm>
              <a:off x="0" y="936529"/>
              <a:ext cx="12192002" cy="5967309"/>
            </p:xfrm>
            <a:graphic>
              <a:graphicData uri="http://schemas.openxmlformats.org/drawingml/2006/table">
                <a:tbl>
                  <a:tblPr firstRow="1" bandRow="1">
                    <a:tableStyleId>{C083E6E3-FA7D-4D7B-A595-EF9225AFEA82}</a:tableStyleId>
                  </a:tblPr>
                  <a:tblGrid>
                    <a:gridCol w="6096001">
                      <a:extLst>
                        <a:ext uri="{9D8B030D-6E8A-4147-A177-3AD203B41FA5}">
                          <a16:colId xmlns:a16="http://schemas.microsoft.com/office/drawing/2014/main" val="1652505697"/>
                        </a:ext>
                      </a:extLst>
                    </a:gridCol>
                    <a:gridCol w="6096001">
                      <a:extLst>
                        <a:ext uri="{9D8B030D-6E8A-4147-A177-3AD203B41FA5}">
                          <a16:colId xmlns:a16="http://schemas.microsoft.com/office/drawing/2014/main" val="1145438867"/>
                        </a:ext>
                      </a:extLst>
                    </a:gridCol>
                  </a:tblGrid>
                  <a:tr h="772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u="none" dirty="0">
                              <a:latin typeface="Century Gothic" panose="020B0502020202020204" pitchFamily="34" charset="0"/>
                              <a:cs typeface="Aharoni" panose="02010803020104030203" pitchFamily="2" charset="-79"/>
                            </a:rPr>
                            <a:t>STUDENTS KEEP</a:t>
                          </a:r>
                          <a:r>
                            <a:rPr lang="en-US" sz="2200" b="1" u="none" baseline="0" dirty="0">
                              <a:latin typeface="Century Gothic" panose="020B0502020202020204" pitchFamily="34" charset="0"/>
                              <a:cs typeface="Aharoni" panose="02010803020104030203" pitchFamily="2" charset="-79"/>
                            </a:rPr>
                            <a:t> BELONGINGS IN A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u="none" baseline="0" dirty="0">
                              <a:solidFill>
                                <a:schemeClr val="accent5"/>
                              </a:solidFill>
                              <a:latin typeface="Century Gothic" panose="020B0502020202020204" pitchFamily="34" charset="0"/>
                              <a:cs typeface="Aharoni" panose="02010803020104030203" pitchFamily="2" charset="-79"/>
                            </a:rPr>
                            <a:t>(LOS ESTUDIANTES MANTIENEN SUS PERTENENCIAS EN UN ESCRITORIO)</a:t>
                          </a:r>
                          <a:endParaRPr lang="en-US" sz="1150" b="1" u="none" baseline="0"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u="none" dirty="0">
                              <a:latin typeface="Century Gothic" panose="020B0502020202020204" pitchFamily="34" charset="0"/>
                              <a:cs typeface="Aharoni" panose="02010803020104030203" pitchFamily="2" charset="-79"/>
                            </a:rPr>
                            <a:t>STUDENTS ARE ASSIGNED A LOCKER</a:t>
                          </a:r>
                        </a:p>
                        <a:p>
                          <a:pPr algn="l"/>
                          <a:r>
                            <a:rPr lang="en-US" sz="1150" b="1" u="none" dirty="0">
                              <a:solidFill>
                                <a:srgbClr val="800000"/>
                              </a:solidFill>
                              <a:latin typeface="Century Gothic" panose="020B0502020202020204" pitchFamily="34" charset="0"/>
                              <a:cs typeface="Aharoni" panose="02010803020104030203" pitchFamily="2" charset="-79"/>
                            </a:rPr>
                            <a:t>(STUDENTS ARE ASSIGNED A LOCKER)</a:t>
                          </a:r>
                        </a:p>
                        <a:p>
                          <a:pPr algn="l"/>
                          <a:endParaRPr lang="en-US" sz="1150" b="1" u="none"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54333"/>
                      </a:ext>
                    </a:extLst>
                  </a:tr>
                  <a:tr h="647547">
                    <a:tc>
                      <a:txBody>
                        <a:bodyPr/>
                        <a:lstStyle/>
                        <a:p>
                          <a:pPr algn="l"/>
                          <a:r>
                            <a:rPr lang="en-US" sz="2000" b="1" dirty="0">
                              <a:latin typeface="Century Gothic" panose="020B0502020202020204" pitchFamily="34" charset="0"/>
                              <a:cs typeface="Aharoni" panose="02010803020104030203" pitchFamily="2" charset="-79"/>
                            </a:rPr>
                            <a:t>HALL PASSES ARE NOT MANDATORY</a:t>
                          </a:r>
                        </a:p>
                        <a:p>
                          <a:pPr algn="l"/>
                          <a:r>
                            <a:rPr lang="es-ES" sz="1150" b="1" i="0" kern="1200" dirty="0">
                              <a:solidFill>
                                <a:schemeClr val="accent5"/>
                              </a:solidFill>
                              <a:effectLst/>
                              <a:latin typeface="Century Gothic" panose="020B0502020202020204" pitchFamily="34" charset="0"/>
                              <a:ea typeface="+mn-ea"/>
                              <a:cs typeface="+mn-cs"/>
                            </a:rPr>
                            <a:t>(LOS PASES DE PASILLO NO SON OBLIGATORIOS)</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HALL</a:t>
                          </a:r>
                          <a:r>
                            <a:rPr lang="en-US" sz="2200" b="1" baseline="0" dirty="0">
                              <a:latin typeface="Century Gothic" panose="020B0502020202020204" pitchFamily="34" charset="0"/>
                              <a:cs typeface="Aharoni" panose="02010803020104030203" pitchFamily="2" charset="-79"/>
                            </a:rPr>
                            <a:t> PASSES ARE </a:t>
                          </a:r>
                          <a:r>
                            <a:rPr lang="en-US" sz="2200" b="1" u="sng" baseline="0" dirty="0">
                              <a:latin typeface="Century Gothic" panose="020B0502020202020204" pitchFamily="34" charset="0"/>
                              <a:cs typeface="Aharoni" panose="02010803020104030203" pitchFamily="2" charset="-79"/>
                            </a:rPr>
                            <a:t>MANDATORY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i="0" kern="1200" dirty="0">
                              <a:solidFill>
                                <a:srgbClr val="800000"/>
                              </a:solidFill>
                              <a:effectLst/>
                              <a:latin typeface="Century Gothic" panose="020B0502020202020204" pitchFamily="34" charset="0"/>
                              <a:ea typeface="+mn-ea"/>
                              <a:cs typeface="+mn-cs"/>
                            </a:rPr>
                            <a:t>(LOS PASES DE PASILLO NO SON OBLIGATORIOS)</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199363"/>
                      </a:ext>
                    </a:extLst>
                  </a:tr>
                  <a:tr h="643867">
                    <a:tc>
                      <a:txBody>
                        <a:bodyPr/>
                        <a:lstStyle/>
                        <a:p>
                          <a:pPr algn="l"/>
                          <a:r>
                            <a:rPr lang="en-US" sz="2200" b="1" dirty="0">
                              <a:latin typeface="Century Gothic" panose="020B0502020202020204" pitchFamily="34" charset="0"/>
                              <a:cs typeface="Aharoni" panose="02010803020104030203" pitchFamily="2" charset="-79"/>
                            </a:rPr>
                            <a:t>STUDENTS DO NOT HAVE SCIENCE/S.S.</a:t>
                          </a:r>
                          <a:r>
                            <a:rPr lang="en-US" sz="2200" b="1" baseline="0" dirty="0">
                              <a:latin typeface="Century Gothic" panose="020B0502020202020204" pitchFamily="34" charset="0"/>
                              <a:cs typeface="Aharoni" panose="02010803020104030203" pitchFamily="2" charset="-79"/>
                            </a:rPr>
                            <a:t> DAILY</a:t>
                          </a:r>
                        </a:p>
                        <a:p>
                          <a:pPr algn="l"/>
                          <a:r>
                            <a:rPr lang="es-ES" sz="1150" b="1" i="0" dirty="0">
                              <a:solidFill>
                                <a:schemeClr val="accent5"/>
                              </a:solidFill>
                              <a:effectLst/>
                              <a:latin typeface="Century Gothic" panose="020B0502020202020204" pitchFamily="34" charset="0"/>
                            </a:rPr>
                            <a:t>(LOS ESTUDIANTES NO TIENEN CIENCIA/ ESTUDIOS SOCIALES DIARIAMENTE)</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 SCIENCE</a:t>
                          </a:r>
                          <a:r>
                            <a:rPr lang="en-US" sz="2200" b="1" baseline="0" dirty="0">
                              <a:latin typeface="Century Gothic" panose="020B0502020202020204" pitchFamily="34" charset="0"/>
                              <a:cs typeface="Aharoni" panose="02010803020104030203" pitchFamily="2" charset="-79"/>
                            </a:rPr>
                            <a:t> &amp; S.S.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i="0" dirty="0">
                              <a:solidFill>
                                <a:srgbClr val="800000"/>
                              </a:solidFill>
                              <a:effectLst/>
                              <a:latin typeface="Century Gothic" panose="020B0502020202020204" pitchFamily="34" charset="0"/>
                            </a:rPr>
                            <a:t>(LOS ESTUDIANTES TIENEN CIENCIA/ ESTUDIOS SOCIALES DIARIAMENTE)</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326273"/>
                      </a:ext>
                    </a:extLst>
                  </a:tr>
                  <a:tr h="749262">
                    <a:tc>
                      <a:txBody>
                        <a:bodyPr/>
                        <a:lstStyle/>
                        <a:p>
                          <a:pPr algn="l"/>
                          <a:r>
                            <a:rPr lang="en-US" sz="2200" b="1" dirty="0">
                              <a:latin typeface="Century Gothic" panose="020B0502020202020204" pitchFamily="34" charset="0"/>
                              <a:cs typeface="Aharoni" panose="02010803020104030203" pitchFamily="2" charset="-79"/>
                            </a:rPr>
                            <a:t>ELECTIVE CLASSES ARE P.E. &amp;</a:t>
                          </a:r>
                          <a:r>
                            <a:rPr lang="en-US" sz="2200" b="1" baseline="0" dirty="0">
                              <a:latin typeface="Century Gothic" panose="020B0502020202020204" pitchFamily="34" charset="0"/>
                              <a:cs typeface="Aharoni" panose="02010803020104030203" pitchFamily="2" charset="-79"/>
                            </a:rPr>
                            <a:t> MUSIC</a:t>
                          </a:r>
                        </a:p>
                        <a:p>
                          <a:pPr algn="l"/>
                          <a:r>
                            <a:rPr lang="es-ES" sz="1150" b="1" dirty="0">
                              <a:solidFill>
                                <a:schemeClr val="accent5"/>
                              </a:solidFill>
                              <a:latin typeface="Century Gothic" panose="020B0502020202020204" pitchFamily="34" charset="0"/>
                              <a:cs typeface="Aharoni" panose="02010803020104030203" pitchFamily="2" charset="-79"/>
                            </a:rPr>
                            <a:t>(CLASES OPTATIVAS SON P.E. &amp; MÚSICA)</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Century Gothic" panose="020B0502020202020204" pitchFamily="34" charset="0"/>
                              <a:cs typeface="Aharoni" panose="02010803020104030203" pitchFamily="2" charset="-79"/>
                            </a:rPr>
                            <a:t>ELECTIVE CLASSES</a:t>
                          </a:r>
                          <a:r>
                            <a:rPr lang="en-US" sz="2200" b="1" baseline="0" dirty="0">
                              <a:latin typeface="Century Gothic" panose="020B0502020202020204" pitchFamily="34" charset="0"/>
                              <a:cs typeface="Aharoni" panose="02010803020104030203" pitchFamily="2" charset="-79"/>
                            </a:rPr>
                            <a:t> ARE HEALTH &amp; KEYBOARDING</a:t>
                          </a:r>
                          <a:r>
                            <a:rPr lang="es-ES" sz="1150" b="1" dirty="0">
                              <a:solidFill>
                                <a:srgbClr val="800000"/>
                              </a:solidFill>
                              <a:latin typeface="Century Gothic" panose="020B0502020202020204" pitchFamily="34" charset="0"/>
                              <a:cs typeface="Aharoni" panose="02010803020104030203" pitchFamily="2" charset="-79"/>
                            </a:rPr>
                            <a:t>(CLASES OPTATIVAS SON SALUD Y TECLADO)</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725037"/>
                      </a:ext>
                    </a:extLst>
                  </a:tr>
                  <a:tr h="669621">
                    <a:tc>
                      <a:txBody>
                        <a:bodyPr/>
                        <a:lstStyle/>
                        <a:p>
                          <a:pPr algn="l"/>
                          <a:r>
                            <a:rPr lang="en-US" sz="2200" b="1" dirty="0">
                              <a:latin typeface="Century Gothic" panose="020B0502020202020204" pitchFamily="34" charset="0"/>
                              <a:cs typeface="Aharoni" panose="02010803020104030203" pitchFamily="2" charset="-79"/>
                            </a:rPr>
                            <a:t>STUDENTS HAVE P.E. TWICE PER WEEK</a:t>
                          </a:r>
                        </a:p>
                        <a:p>
                          <a:pPr algn="l"/>
                          <a:r>
                            <a:rPr lang="es-ES" sz="1150" b="1" dirty="0">
                              <a:solidFill>
                                <a:schemeClr val="accent5"/>
                              </a:solidFill>
                              <a:latin typeface="Century Gothic" panose="020B0502020202020204" pitchFamily="34" charset="0"/>
                              <a:cs typeface="Aharoni" panose="02010803020104030203" pitchFamily="2" charset="-79"/>
                            </a:rPr>
                            <a:t>(ESTUDIANTES TIENEN P.E. DOS VECES POR SEMANA)</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a:t>
                          </a:r>
                          <a:r>
                            <a:rPr lang="en-US" sz="2200" b="1" baseline="0" dirty="0">
                              <a:latin typeface="Century Gothic" panose="020B0502020202020204" pitchFamily="34" charset="0"/>
                              <a:cs typeface="Aharoni" panose="02010803020104030203" pitchFamily="2" charset="-79"/>
                            </a:rPr>
                            <a:t> P.E. EVERY DAY</a:t>
                          </a:r>
                        </a:p>
                        <a:p>
                          <a:pPr algn="l"/>
                          <a:r>
                            <a:rPr lang="en-US" sz="1150" b="1" baseline="0" dirty="0">
                              <a:solidFill>
                                <a:srgbClr val="800000"/>
                              </a:solidFill>
                              <a:latin typeface="Century Gothic" panose="020B0502020202020204" pitchFamily="34" charset="0"/>
                              <a:cs typeface="Aharoni" panose="02010803020104030203" pitchFamily="2" charset="-79"/>
                            </a:rPr>
                            <a:t>(ESTUDIANTES TIENEN P.E. TODOS LOS DIAS)</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17901"/>
                      </a:ext>
                    </a:extLst>
                  </a:tr>
                  <a:tr h="749262">
                    <a:tc>
                      <a:txBody>
                        <a:bodyPr/>
                        <a:lstStyle/>
                        <a:p>
                          <a:pPr algn="l"/>
                          <a:r>
                            <a:rPr lang="en-US" sz="2200" b="1" dirty="0">
                              <a:latin typeface="Century Gothic" panose="020B0502020202020204" pitchFamily="34" charset="0"/>
                              <a:cs typeface="Aharoni" panose="02010803020104030203" pitchFamily="2" charset="-79"/>
                            </a:rPr>
                            <a:t>STUDENTS DO NOT CHANGE FOR P.E.</a:t>
                          </a:r>
                        </a:p>
                        <a:p>
                          <a:pPr algn="l"/>
                          <a:r>
                            <a:rPr lang="es-ES" sz="1150" b="1" dirty="0">
                              <a:solidFill>
                                <a:schemeClr val="accent5"/>
                              </a:solidFill>
                              <a:latin typeface="Century Gothic" panose="020B0502020202020204" pitchFamily="34" charset="0"/>
                              <a:cs typeface="Aharoni" panose="02010803020104030203" pitchFamily="2" charset="-79"/>
                            </a:rPr>
                            <a:t>(LOS ESTUDIANTES NO CAMBIAN POR P.E.)</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 A P.E. UNIFORM AND LOCKER </a:t>
                          </a:r>
                          <a:r>
                            <a:rPr lang="en-US" sz="1150" b="1" dirty="0">
                              <a:solidFill>
                                <a:srgbClr val="800000"/>
                              </a:solidFill>
                              <a:latin typeface="Century Gothic" panose="020B0502020202020204" pitchFamily="34" charset="0"/>
                              <a:cs typeface="Aharoni" panose="02010803020104030203" pitchFamily="2" charset="-79"/>
                            </a:rPr>
                            <a:t>(LOS ESTUDIANTES TIENEN UNIFORME Y LOCKER PARA 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645862"/>
                      </a:ext>
                    </a:extLst>
                  </a:tr>
                  <a:tr h="817118">
                    <a:tc>
                      <a:txBody>
                        <a:bodyPr/>
                        <a:lstStyle/>
                        <a:p>
                          <a:pPr algn="l"/>
                          <a:r>
                            <a:rPr lang="en-US" sz="2200" b="1" dirty="0">
                              <a:latin typeface="Century Gothic" panose="020B0502020202020204" pitchFamily="34" charset="0"/>
                              <a:cs typeface="Aharoni" panose="02010803020104030203" pitchFamily="2" charset="-79"/>
                            </a:rPr>
                            <a:t>SUMMER SCHOOL ELIGIBILTY=FAIL READING AND MATH</a:t>
                          </a:r>
                          <a:r>
                            <a:rPr lang="en-US" sz="1150" b="1" dirty="0">
                              <a:solidFill>
                                <a:schemeClr val="accent5"/>
                              </a:solidFill>
                              <a:latin typeface="Century Gothic" panose="020B0502020202020204" pitchFamily="34" charset="0"/>
                              <a:cs typeface="Aharoni" panose="02010803020104030203" pitchFamily="2" charset="-79"/>
                            </a:rPr>
                            <a:t> (ELEGIBILIDAD PARA LA ESCUELA DE VERANO = FALLAR LECTURA Y </a:t>
                          </a:r>
                          <a:r>
                            <a:rPr lang="en-US" sz="1150" b="1" i="0" dirty="0">
                              <a:solidFill>
                                <a:schemeClr val="accent5"/>
                              </a:solidFill>
                              <a:latin typeface="Century Gothic" panose="020B0502020202020204" pitchFamily="34" charset="0"/>
                              <a:cs typeface="Aharoni" panose="02010803020104030203" pitchFamily="2" charset="-79"/>
                            </a:rPr>
                            <a:t>MATEM</a:t>
                          </a:r>
                          <a14:m>
                            <m:oMath xmlns:m="http://schemas.openxmlformats.org/officeDocument/2006/math">
                              <m:r>
                                <a:rPr lang="en-US" sz="1150" b="1" i="0" smtClean="0">
                                  <a:solidFill>
                                    <a:schemeClr val="accent5"/>
                                  </a:solidFill>
                                  <a:latin typeface="Cambria Math" panose="02040503050406030204" pitchFamily="18" charset="0"/>
                                  <a:cs typeface="Aharoni" panose="02010803020104030203" pitchFamily="2" charset="-79"/>
                                </a:rPr>
                                <m:t>Á</m:t>
                              </m:r>
                              <m:r>
                                <a:rPr lang="en-US" sz="1150" b="1" i="0" smtClean="0">
                                  <a:solidFill>
                                    <a:schemeClr val="accent5"/>
                                  </a:solidFill>
                                  <a:latin typeface="Cambria Math" panose="02040503050406030204" pitchFamily="18" charset="0"/>
                                  <a:cs typeface="Aharoni" panose="02010803020104030203" pitchFamily="2" charset="-79"/>
                                </a:rPr>
                                <m:t>𝐓𝐈𝐂𝐀𝐒</m:t>
                              </m:r>
                              <m:r>
                                <a:rPr lang="en-US" sz="1150" b="1" i="0" smtClean="0">
                                  <a:solidFill>
                                    <a:schemeClr val="accent5"/>
                                  </a:solidFill>
                                  <a:latin typeface="Cambria Math" panose="02040503050406030204" pitchFamily="18" charset="0"/>
                                  <a:cs typeface="Aharoni" panose="02010803020104030203" pitchFamily="2" charset="-79"/>
                                </a:rPr>
                                <m:t>) </m:t>
                              </m:r>
                            </m:oMath>
                          </a14:m>
                          <a:endParaRPr lang="en-US" sz="1150" b="1" i="0" dirty="0">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SUMMER SCHOOL ELIGIBILITY=FAIL 1 CLASS</a:t>
                          </a:r>
                        </a:p>
                        <a:p>
                          <a:pPr algn="l"/>
                          <a:r>
                            <a:rPr lang="en-US" sz="1150" b="1" dirty="0">
                              <a:solidFill>
                                <a:srgbClr val="800000"/>
                              </a:solidFill>
                              <a:latin typeface="Century Gothic" panose="020B0502020202020204" pitchFamily="34" charset="0"/>
                              <a:cs typeface="Aharoni" panose="02010803020104030203" pitchFamily="2" charset="-79"/>
                            </a:rPr>
                            <a:t>(ELEGIBILIDAD PARA LA ESCUELA DE VERANO = FALLAR 1 CLASE)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221106"/>
                      </a:ext>
                    </a:extLst>
                  </a:tr>
                  <a:tr h="762122">
                    <a:tc>
                      <a:txBody>
                        <a:bodyPr/>
                        <a:lstStyle/>
                        <a:p>
                          <a:pPr algn="l"/>
                          <a:r>
                            <a:rPr lang="en-US" sz="2200" b="1" dirty="0">
                              <a:latin typeface="Century Gothic" panose="020B0502020202020204" pitchFamily="34" charset="0"/>
                              <a:cs typeface="Aharoni" panose="02010803020104030203" pitchFamily="2" charset="-79"/>
                            </a:rPr>
                            <a:t>STUDENTS</a:t>
                          </a:r>
                          <a:r>
                            <a:rPr lang="en-US" sz="2200" b="1" baseline="0" dirty="0">
                              <a:latin typeface="Century Gothic" panose="020B0502020202020204" pitchFamily="34" charset="0"/>
                              <a:cs typeface="Aharoni" panose="02010803020104030203" pitchFamily="2" charset="-79"/>
                            </a:rPr>
                            <a:t> DO NOT RECEIVE TARDIES</a:t>
                          </a:r>
                        </a:p>
                        <a:p>
                          <a:pPr algn="l"/>
                          <a:r>
                            <a:rPr lang="en-US" sz="1150" b="1" baseline="0" dirty="0">
                              <a:solidFill>
                                <a:schemeClr val="accent5"/>
                              </a:solidFill>
                              <a:latin typeface="Century Gothic" panose="020B0502020202020204" pitchFamily="34" charset="0"/>
                              <a:cs typeface="Aharoni" panose="02010803020104030203" pitchFamily="2" charset="-79"/>
                            </a:rPr>
                            <a:t>(</a:t>
                          </a:r>
                          <a:r>
                            <a:rPr lang="es-ES" sz="1150" b="1" i="0" kern="1200" dirty="0">
                              <a:solidFill>
                                <a:schemeClr val="accent5"/>
                              </a:solidFill>
                              <a:effectLst/>
                              <a:latin typeface="Century Gothic" panose="020B0502020202020204" pitchFamily="34" charset="0"/>
                              <a:ea typeface="+mn-ea"/>
                              <a:cs typeface="+mn-cs"/>
                            </a:rPr>
                            <a:t>LOS ESTUDIANTES NO RECIBEN TARDIES)</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DO RECEIVE TARDIES=DISCIPLINE</a:t>
                          </a:r>
                        </a:p>
                        <a:p>
                          <a:pPr algn="l"/>
                          <a:r>
                            <a:rPr lang="en-US" sz="1150" b="1" dirty="0">
                              <a:solidFill>
                                <a:srgbClr val="800000"/>
                              </a:solidFill>
                              <a:latin typeface="Century Gothic" panose="020B0502020202020204" pitchFamily="34" charset="0"/>
                              <a:cs typeface="Aharoni" panose="02010803020104030203" pitchFamily="2" charset="-79"/>
                            </a:rPr>
                            <a:t>(LOS ESTUDIANTES RECIBEN TARDIES= DISCIPLINA)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244927"/>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898241269"/>
                  </p:ext>
                </p:extLst>
              </p:nvPr>
            </p:nvGraphicFramePr>
            <p:xfrm>
              <a:off x="0" y="936529"/>
              <a:ext cx="12192002" cy="5967309"/>
            </p:xfrm>
            <a:graphic>
              <a:graphicData uri="http://schemas.openxmlformats.org/drawingml/2006/table">
                <a:tbl>
                  <a:tblPr firstRow="1" bandRow="1">
                    <a:tableStyleId>{C083E6E3-FA7D-4D7B-A595-EF9225AFEA82}</a:tableStyleId>
                  </a:tblPr>
                  <a:tblGrid>
                    <a:gridCol w="6096001">
                      <a:extLst>
                        <a:ext uri="{9D8B030D-6E8A-4147-A177-3AD203B41FA5}">
                          <a16:colId xmlns:a16="http://schemas.microsoft.com/office/drawing/2014/main" val="1652505697"/>
                        </a:ext>
                      </a:extLst>
                    </a:gridCol>
                    <a:gridCol w="6096001">
                      <a:extLst>
                        <a:ext uri="{9D8B030D-6E8A-4147-A177-3AD203B41FA5}">
                          <a16:colId xmlns:a16="http://schemas.microsoft.com/office/drawing/2014/main" val="1145438867"/>
                        </a:ext>
                      </a:extLst>
                    </a:gridCol>
                  </a:tblGrid>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u="none" dirty="0">
                              <a:latin typeface="Century Gothic" panose="020B0502020202020204" pitchFamily="34" charset="0"/>
                              <a:cs typeface="Aharoni" panose="02010803020104030203" pitchFamily="2" charset="-79"/>
                            </a:rPr>
                            <a:t>STUDENTS KEEP</a:t>
                          </a:r>
                          <a:r>
                            <a:rPr lang="en-US" sz="2200" b="1" u="none" baseline="0" dirty="0">
                              <a:latin typeface="Century Gothic" panose="020B0502020202020204" pitchFamily="34" charset="0"/>
                              <a:cs typeface="Aharoni" panose="02010803020104030203" pitchFamily="2" charset="-79"/>
                            </a:rPr>
                            <a:t> BELONGINGS IN A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u="none" baseline="0" dirty="0">
                              <a:solidFill>
                                <a:schemeClr val="accent5"/>
                              </a:solidFill>
                              <a:latin typeface="Century Gothic" panose="020B0502020202020204" pitchFamily="34" charset="0"/>
                              <a:cs typeface="Aharoni" panose="02010803020104030203" pitchFamily="2" charset="-79"/>
                            </a:rPr>
                            <a:t>(LOS ESTUDIANTES MANTIENEN SUS PERTENENCIAS EN UN ESCRITORIO)</a:t>
                          </a:r>
                          <a:endParaRPr lang="en-US" sz="1150" b="1" u="none" baseline="0"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u="none" dirty="0">
                              <a:latin typeface="Century Gothic" panose="020B0502020202020204" pitchFamily="34" charset="0"/>
                              <a:cs typeface="Aharoni" panose="02010803020104030203" pitchFamily="2" charset="-79"/>
                            </a:rPr>
                            <a:t>STUDENTS ARE ASSIGNED A LOCKER</a:t>
                          </a:r>
                        </a:p>
                        <a:p>
                          <a:pPr algn="l"/>
                          <a:r>
                            <a:rPr lang="en-US" sz="1150" b="1" u="none" dirty="0">
                              <a:solidFill>
                                <a:srgbClr val="800000"/>
                              </a:solidFill>
                              <a:latin typeface="Century Gothic" panose="020B0502020202020204" pitchFamily="34" charset="0"/>
                              <a:cs typeface="Aharoni" panose="02010803020104030203" pitchFamily="2" charset="-79"/>
                            </a:rPr>
                            <a:t>(STUDENTS ARE ASSIGNED A LOCKER)</a:t>
                          </a:r>
                        </a:p>
                        <a:p>
                          <a:pPr algn="l"/>
                          <a:endParaRPr lang="en-US" sz="1150" b="1" u="none" dirty="0">
                            <a:latin typeface="Century Gothic" panose="020B0502020202020204" pitchFamily="34" charset="0"/>
                            <a:cs typeface="Aharoni" panose="02010803020104030203"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54333"/>
                      </a:ext>
                    </a:extLst>
                  </a:tr>
                  <a:tr h="647547">
                    <a:tc>
                      <a:txBody>
                        <a:bodyPr/>
                        <a:lstStyle/>
                        <a:p>
                          <a:pPr algn="l"/>
                          <a:r>
                            <a:rPr lang="en-US" sz="2000" b="1" dirty="0">
                              <a:latin typeface="Century Gothic" panose="020B0502020202020204" pitchFamily="34" charset="0"/>
                              <a:cs typeface="Aharoni" panose="02010803020104030203" pitchFamily="2" charset="-79"/>
                            </a:rPr>
                            <a:t>HALL PASSES ARE NOT MANDATORY</a:t>
                          </a:r>
                        </a:p>
                        <a:p>
                          <a:pPr algn="l"/>
                          <a:r>
                            <a:rPr lang="es-ES" sz="1150" b="1" i="0" kern="1200" dirty="0">
                              <a:solidFill>
                                <a:schemeClr val="accent5"/>
                              </a:solidFill>
                              <a:effectLst/>
                              <a:latin typeface="Century Gothic" panose="020B0502020202020204" pitchFamily="34" charset="0"/>
                              <a:ea typeface="+mn-ea"/>
                              <a:cs typeface="+mn-cs"/>
                            </a:rPr>
                            <a:t>(LOS PASES DE PASILLO NO SON OBLIGATORIOS)</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HALL</a:t>
                          </a:r>
                          <a:r>
                            <a:rPr lang="en-US" sz="2200" b="1" baseline="0" dirty="0">
                              <a:latin typeface="Century Gothic" panose="020B0502020202020204" pitchFamily="34" charset="0"/>
                              <a:cs typeface="Aharoni" panose="02010803020104030203" pitchFamily="2" charset="-79"/>
                            </a:rPr>
                            <a:t> PASSES ARE </a:t>
                          </a:r>
                          <a:r>
                            <a:rPr lang="en-US" sz="2200" b="1" u="sng" baseline="0" dirty="0">
                              <a:latin typeface="Century Gothic" panose="020B0502020202020204" pitchFamily="34" charset="0"/>
                              <a:cs typeface="Aharoni" panose="02010803020104030203" pitchFamily="2" charset="-79"/>
                            </a:rPr>
                            <a:t>MANDATORY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i="0" kern="1200" dirty="0">
                              <a:solidFill>
                                <a:srgbClr val="800000"/>
                              </a:solidFill>
                              <a:effectLst/>
                              <a:latin typeface="Century Gothic" panose="020B0502020202020204" pitchFamily="34" charset="0"/>
                              <a:ea typeface="+mn-ea"/>
                              <a:cs typeface="+mn-cs"/>
                            </a:rPr>
                            <a:t>(LOS PASES DE PASILLO NO SON OBLIGATORIOS)</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199363"/>
                      </a:ext>
                    </a:extLst>
                  </a:tr>
                  <a:tr h="643867">
                    <a:tc>
                      <a:txBody>
                        <a:bodyPr/>
                        <a:lstStyle/>
                        <a:p>
                          <a:pPr algn="l"/>
                          <a:r>
                            <a:rPr lang="en-US" sz="2200" b="1" dirty="0">
                              <a:latin typeface="Century Gothic" panose="020B0502020202020204" pitchFamily="34" charset="0"/>
                              <a:cs typeface="Aharoni" panose="02010803020104030203" pitchFamily="2" charset="-79"/>
                            </a:rPr>
                            <a:t>STUDENTS DO NOT HAVE SCIENCE/S.S.</a:t>
                          </a:r>
                          <a:r>
                            <a:rPr lang="en-US" sz="2200" b="1" baseline="0" dirty="0">
                              <a:latin typeface="Century Gothic" panose="020B0502020202020204" pitchFamily="34" charset="0"/>
                              <a:cs typeface="Aharoni" panose="02010803020104030203" pitchFamily="2" charset="-79"/>
                            </a:rPr>
                            <a:t> DAILY</a:t>
                          </a:r>
                        </a:p>
                        <a:p>
                          <a:pPr algn="l"/>
                          <a:r>
                            <a:rPr lang="es-ES" sz="1150" b="1" i="0" dirty="0">
                              <a:solidFill>
                                <a:schemeClr val="accent5"/>
                              </a:solidFill>
                              <a:effectLst/>
                              <a:latin typeface="Century Gothic" panose="020B0502020202020204" pitchFamily="34" charset="0"/>
                            </a:rPr>
                            <a:t>(LOS ESTUDIANTES NO TIENEN CIENCIA/ ESTUDIOS SOCIALES DIARIAMENTE)</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 SCIENCE</a:t>
                          </a:r>
                          <a:r>
                            <a:rPr lang="en-US" sz="2200" b="1" baseline="0" dirty="0">
                              <a:latin typeface="Century Gothic" panose="020B0502020202020204" pitchFamily="34" charset="0"/>
                              <a:cs typeface="Aharoni" panose="02010803020104030203" pitchFamily="2" charset="-79"/>
                            </a:rPr>
                            <a:t> &amp; S.S.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50" b="1" i="0" dirty="0">
                              <a:solidFill>
                                <a:srgbClr val="800000"/>
                              </a:solidFill>
                              <a:effectLst/>
                              <a:latin typeface="Century Gothic" panose="020B0502020202020204" pitchFamily="34" charset="0"/>
                            </a:rPr>
                            <a:t>(LOS ESTUDIANTES TIENEN CIENCIA/ ESTUDIOS SOCIALES DIARIAMENTE)</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326273"/>
                      </a:ext>
                    </a:extLst>
                  </a:tr>
                  <a:tr h="762000">
                    <a:tc>
                      <a:txBody>
                        <a:bodyPr/>
                        <a:lstStyle/>
                        <a:p>
                          <a:pPr algn="l"/>
                          <a:r>
                            <a:rPr lang="en-US" sz="2200" b="1" dirty="0">
                              <a:latin typeface="Century Gothic" panose="020B0502020202020204" pitchFamily="34" charset="0"/>
                              <a:cs typeface="Aharoni" panose="02010803020104030203" pitchFamily="2" charset="-79"/>
                            </a:rPr>
                            <a:t>ELECTIVE CLASSES ARE P.E. &amp;</a:t>
                          </a:r>
                          <a:r>
                            <a:rPr lang="en-US" sz="2200" b="1" baseline="0" dirty="0">
                              <a:latin typeface="Century Gothic" panose="020B0502020202020204" pitchFamily="34" charset="0"/>
                              <a:cs typeface="Aharoni" panose="02010803020104030203" pitchFamily="2" charset="-79"/>
                            </a:rPr>
                            <a:t> MUSIC</a:t>
                          </a:r>
                        </a:p>
                        <a:p>
                          <a:pPr algn="l"/>
                          <a:r>
                            <a:rPr lang="es-ES" sz="1150" b="1" dirty="0">
                              <a:solidFill>
                                <a:schemeClr val="accent5"/>
                              </a:solidFill>
                              <a:latin typeface="Century Gothic" panose="020B0502020202020204" pitchFamily="34" charset="0"/>
                              <a:cs typeface="Aharoni" panose="02010803020104030203" pitchFamily="2" charset="-79"/>
                            </a:rPr>
                            <a:t>(CLASES OPTATIVAS SON P.E. &amp; MÚSICA)</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Century Gothic" panose="020B0502020202020204" pitchFamily="34" charset="0"/>
                              <a:cs typeface="Aharoni" panose="02010803020104030203" pitchFamily="2" charset="-79"/>
                            </a:rPr>
                            <a:t>ELECTIVE CLASSES</a:t>
                          </a:r>
                          <a:r>
                            <a:rPr lang="en-US" sz="2200" b="1" baseline="0" dirty="0">
                              <a:latin typeface="Century Gothic" panose="020B0502020202020204" pitchFamily="34" charset="0"/>
                              <a:cs typeface="Aharoni" panose="02010803020104030203" pitchFamily="2" charset="-79"/>
                            </a:rPr>
                            <a:t> ARE HEALTH &amp; KEYBOARDING</a:t>
                          </a:r>
                          <a:r>
                            <a:rPr lang="es-ES" sz="1150" b="1" dirty="0">
                              <a:solidFill>
                                <a:srgbClr val="800000"/>
                              </a:solidFill>
                              <a:latin typeface="Century Gothic" panose="020B0502020202020204" pitchFamily="34" charset="0"/>
                              <a:cs typeface="Aharoni" panose="02010803020104030203" pitchFamily="2" charset="-79"/>
                            </a:rPr>
                            <a:t>(CLASES OPTATIVAS SON SALUD Y TECLADO)</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725037"/>
                      </a:ext>
                    </a:extLst>
                  </a:tr>
                  <a:tr h="669621">
                    <a:tc>
                      <a:txBody>
                        <a:bodyPr/>
                        <a:lstStyle/>
                        <a:p>
                          <a:pPr algn="l"/>
                          <a:r>
                            <a:rPr lang="en-US" sz="2200" b="1" dirty="0">
                              <a:latin typeface="Century Gothic" panose="020B0502020202020204" pitchFamily="34" charset="0"/>
                              <a:cs typeface="Aharoni" panose="02010803020104030203" pitchFamily="2" charset="-79"/>
                            </a:rPr>
                            <a:t>STUDENTS HAVE P.E. TWICE PER WEEK</a:t>
                          </a:r>
                        </a:p>
                        <a:p>
                          <a:pPr algn="l"/>
                          <a:r>
                            <a:rPr lang="es-ES" sz="1150" b="1" dirty="0">
                              <a:solidFill>
                                <a:schemeClr val="accent5"/>
                              </a:solidFill>
                              <a:latin typeface="Century Gothic" panose="020B0502020202020204" pitchFamily="34" charset="0"/>
                              <a:cs typeface="Aharoni" panose="02010803020104030203" pitchFamily="2" charset="-79"/>
                            </a:rPr>
                            <a:t>(ESTUDIANTES TIENEN P.E. DOS VECES POR SEMANA)</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a:t>
                          </a:r>
                          <a:r>
                            <a:rPr lang="en-US" sz="2200" b="1" baseline="0" dirty="0">
                              <a:latin typeface="Century Gothic" panose="020B0502020202020204" pitchFamily="34" charset="0"/>
                              <a:cs typeface="Aharoni" panose="02010803020104030203" pitchFamily="2" charset="-79"/>
                            </a:rPr>
                            <a:t> P.E. EVERY DAY</a:t>
                          </a:r>
                        </a:p>
                        <a:p>
                          <a:pPr algn="l"/>
                          <a:r>
                            <a:rPr lang="en-US" sz="1150" b="1" baseline="0" dirty="0">
                              <a:solidFill>
                                <a:srgbClr val="800000"/>
                              </a:solidFill>
                              <a:latin typeface="Century Gothic" panose="020B0502020202020204" pitchFamily="34" charset="0"/>
                              <a:cs typeface="Aharoni" panose="02010803020104030203" pitchFamily="2" charset="-79"/>
                            </a:rPr>
                            <a:t>(ESTUDIANTES TIENEN P.E. TODOS LOS DIAS)</a:t>
                          </a:r>
                          <a:endParaRPr lang="en-US" sz="1150" b="1" dirty="0">
                            <a:solidFill>
                              <a:srgbClr val="800000"/>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17901"/>
                      </a:ext>
                    </a:extLst>
                  </a:tr>
                  <a:tr h="762000">
                    <a:tc>
                      <a:txBody>
                        <a:bodyPr/>
                        <a:lstStyle/>
                        <a:p>
                          <a:pPr algn="l"/>
                          <a:r>
                            <a:rPr lang="en-US" sz="2200" b="1" dirty="0">
                              <a:latin typeface="Century Gothic" panose="020B0502020202020204" pitchFamily="34" charset="0"/>
                              <a:cs typeface="Aharoni" panose="02010803020104030203" pitchFamily="2" charset="-79"/>
                            </a:rPr>
                            <a:t>STUDENTS DO NOT CHANGE FOR P.E.</a:t>
                          </a:r>
                        </a:p>
                        <a:p>
                          <a:pPr algn="l"/>
                          <a:r>
                            <a:rPr lang="es-ES" sz="1150" b="1" dirty="0">
                              <a:solidFill>
                                <a:schemeClr val="accent5"/>
                              </a:solidFill>
                              <a:latin typeface="Century Gothic" panose="020B0502020202020204" pitchFamily="34" charset="0"/>
                              <a:cs typeface="Aharoni" panose="02010803020104030203" pitchFamily="2" charset="-79"/>
                            </a:rPr>
                            <a:t>(LOS ESTUDIANTES NO CAMBIAN POR P.E.)</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HAVE A P.E. UNIFORM AND LOCKER </a:t>
                          </a:r>
                          <a:r>
                            <a:rPr lang="en-US" sz="1150" b="1" dirty="0">
                              <a:solidFill>
                                <a:srgbClr val="800000"/>
                              </a:solidFill>
                              <a:latin typeface="Century Gothic" panose="020B0502020202020204" pitchFamily="34" charset="0"/>
                              <a:cs typeface="Aharoni" panose="02010803020104030203" pitchFamily="2" charset="-79"/>
                            </a:rPr>
                            <a:t>(LOS ESTUDIANTES TIENEN UNIFORME Y LOCKER PARA 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645862"/>
                      </a:ext>
                    </a:extLst>
                  </a:tr>
                  <a:tr h="9429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 t="-455484" r="-100100" b="-81935"/>
                          </a:stretch>
                        </a:blipFill>
                      </a:tcPr>
                    </a:tc>
                    <a:tc>
                      <a:txBody>
                        <a:bodyPr/>
                        <a:lstStyle/>
                        <a:p>
                          <a:pPr algn="l"/>
                          <a:r>
                            <a:rPr lang="en-US" sz="2200" b="1" dirty="0">
                              <a:latin typeface="Century Gothic" panose="020B0502020202020204" pitchFamily="34" charset="0"/>
                              <a:cs typeface="Aharoni" panose="02010803020104030203" pitchFamily="2" charset="-79"/>
                            </a:rPr>
                            <a:t>SUMMER SCHOOL ELIGIBILITY=FAIL 1 CLASS</a:t>
                          </a:r>
                        </a:p>
                        <a:p>
                          <a:pPr algn="l"/>
                          <a:r>
                            <a:rPr lang="en-US" sz="1150" b="1" dirty="0">
                              <a:solidFill>
                                <a:srgbClr val="800000"/>
                              </a:solidFill>
                              <a:latin typeface="Century Gothic" panose="020B0502020202020204" pitchFamily="34" charset="0"/>
                              <a:cs typeface="Aharoni" panose="02010803020104030203" pitchFamily="2" charset="-79"/>
                            </a:rPr>
                            <a:t>(ELEGIBILIDAD PARA LA ESCUELA DE VERANO = FALLAR 1 CLASE)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221106"/>
                      </a:ext>
                    </a:extLst>
                  </a:tr>
                  <a:tr h="762122">
                    <a:tc>
                      <a:txBody>
                        <a:bodyPr/>
                        <a:lstStyle/>
                        <a:p>
                          <a:pPr algn="l"/>
                          <a:r>
                            <a:rPr lang="en-US" sz="2200" b="1" dirty="0">
                              <a:latin typeface="Century Gothic" panose="020B0502020202020204" pitchFamily="34" charset="0"/>
                              <a:cs typeface="Aharoni" panose="02010803020104030203" pitchFamily="2" charset="-79"/>
                            </a:rPr>
                            <a:t>STUDENTS</a:t>
                          </a:r>
                          <a:r>
                            <a:rPr lang="en-US" sz="2200" b="1" baseline="0" dirty="0">
                              <a:latin typeface="Century Gothic" panose="020B0502020202020204" pitchFamily="34" charset="0"/>
                              <a:cs typeface="Aharoni" panose="02010803020104030203" pitchFamily="2" charset="-79"/>
                            </a:rPr>
                            <a:t> DO NOT RECEIVE TARDIES</a:t>
                          </a:r>
                        </a:p>
                        <a:p>
                          <a:pPr algn="l"/>
                          <a:r>
                            <a:rPr lang="en-US" sz="1150" b="1" baseline="0" dirty="0">
                              <a:solidFill>
                                <a:schemeClr val="accent5"/>
                              </a:solidFill>
                              <a:latin typeface="Century Gothic" panose="020B0502020202020204" pitchFamily="34" charset="0"/>
                              <a:cs typeface="Aharoni" panose="02010803020104030203" pitchFamily="2" charset="-79"/>
                            </a:rPr>
                            <a:t>(</a:t>
                          </a:r>
                          <a:r>
                            <a:rPr lang="es-ES" sz="1150" b="1" i="0" kern="1200" dirty="0">
                              <a:solidFill>
                                <a:schemeClr val="accent5"/>
                              </a:solidFill>
                              <a:effectLst/>
                              <a:latin typeface="Century Gothic" panose="020B0502020202020204" pitchFamily="34" charset="0"/>
                              <a:ea typeface="+mn-ea"/>
                              <a:cs typeface="+mn-cs"/>
                            </a:rPr>
                            <a:t>LOS ESTUDIANTES NO RECIBEN TARDIES)</a:t>
                          </a:r>
                          <a:endParaRPr lang="en-US" sz="1150" b="1" dirty="0">
                            <a:solidFill>
                              <a:schemeClr val="accent5"/>
                            </a:solidFill>
                            <a:latin typeface="Century Gothic" panose="020B0502020202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200" b="1" dirty="0">
                              <a:latin typeface="Century Gothic" panose="020B0502020202020204" pitchFamily="34" charset="0"/>
                              <a:cs typeface="Aharoni" panose="02010803020104030203" pitchFamily="2" charset="-79"/>
                            </a:rPr>
                            <a:t>STUDENTS DO RECEIVE TARDIES=DISCIPLINE</a:t>
                          </a:r>
                        </a:p>
                        <a:p>
                          <a:pPr algn="l"/>
                          <a:r>
                            <a:rPr lang="en-US" sz="1150" b="1" dirty="0">
                              <a:solidFill>
                                <a:srgbClr val="800000"/>
                              </a:solidFill>
                              <a:latin typeface="Century Gothic" panose="020B0502020202020204" pitchFamily="34" charset="0"/>
                              <a:cs typeface="Aharoni" panose="02010803020104030203" pitchFamily="2" charset="-79"/>
                            </a:rPr>
                            <a:t>(LOS ESTUDIANTES RECIBEN TARDIES= DISCIPLINA)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244927"/>
                      </a:ext>
                    </a:extLst>
                  </a:tr>
                </a:tbl>
              </a:graphicData>
            </a:graphic>
          </p:graphicFrame>
        </mc:Fallback>
      </mc:AlternateContent>
    </p:spTree>
    <p:extLst>
      <p:ext uri="{BB962C8B-B14F-4D97-AF65-F5344CB8AC3E}">
        <p14:creationId xmlns:p14="http://schemas.microsoft.com/office/powerpoint/2010/main" val="278537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80528"/>
            <a:ext cx="12192000" cy="1325563"/>
          </a:xfrm>
        </p:spPr>
        <p:txBody>
          <a:bodyPr>
            <a:normAutofit fontScale="90000"/>
          </a:bodyPr>
          <a:lstStyle/>
          <a:p>
            <a:pPr algn="ct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Preparing for Success</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4000" dirty="0" err="1">
                <a:ln w="0">
                  <a:solidFill>
                    <a:prstClr val="white"/>
                  </a:solidFill>
                </a:ln>
                <a:solidFill>
                  <a:schemeClr val="accent5"/>
                </a:solidFill>
                <a:latin typeface="Clarendon Condensed" panose="02040706040705040204" pitchFamily="18" charset="0"/>
                <a:ea typeface="+mn-ea"/>
                <a:cs typeface="Aharoni" panose="02010803020104030203" pitchFamily="2" charset="-79"/>
              </a:rPr>
              <a:t>Prepararse</a:t>
            </a:r>
            <a:r>
              <a:rPr lang="en-US" sz="4000" dirty="0">
                <a:ln w="0">
                  <a:solidFill>
                    <a:prstClr val="white"/>
                  </a:solidFill>
                </a:ln>
                <a:solidFill>
                  <a:schemeClr val="accent5"/>
                </a:solidFill>
                <a:latin typeface="Clarendon Condensed" panose="02040706040705040204" pitchFamily="18" charset="0"/>
                <a:ea typeface="+mn-ea"/>
                <a:cs typeface="Aharoni" panose="02010803020104030203" pitchFamily="2" charset="-79"/>
              </a:rPr>
              <a:t> para el </a:t>
            </a:r>
            <a:r>
              <a:rPr lang="en-US" sz="4000" dirty="0" err="1">
                <a:ln w="0">
                  <a:solidFill>
                    <a:prstClr val="white"/>
                  </a:solidFill>
                </a:ln>
                <a:solidFill>
                  <a:schemeClr val="accent5"/>
                </a:solidFill>
                <a:latin typeface="Clarendon Condensed" panose="02040706040705040204" pitchFamily="18" charset="0"/>
                <a:ea typeface="+mn-ea"/>
                <a:cs typeface="Aharoni" panose="02010803020104030203" pitchFamily="2" charset="-79"/>
              </a:rPr>
              <a:t>Éxito</a:t>
            </a:r>
            <a:endParaRPr lang="en-US" sz="8000" dirty="0">
              <a:ln w="0">
                <a:noFill/>
              </a:ln>
              <a:solidFill>
                <a:schemeClr val="accent5"/>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1492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4862"/>
            <a:ext cx="10515600" cy="1325563"/>
          </a:xfrm>
        </p:spPr>
        <p:txBody>
          <a:bodyPr>
            <a:normAutofit/>
          </a:bodyPr>
          <a:lstStyle/>
          <a:p>
            <a:pPr algn="ctr"/>
            <a:r>
              <a:rPr lang="en-US" sz="4800" dirty="0">
                <a:ln>
                  <a:solidFill>
                    <a:schemeClr val="bg1"/>
                  </a:solidFill>
                </a:ln>
                <a:solidFill>
                  <a:srgbClr val="800000"/>
                </a:solidFill>
                <a:latin typeface="Aharoni" panose="02010803020104030203" pitchFamily="2" charset="-79"/>
                <a:cs typeface="Aharoni" panose="02010803020104030203" pitchFamily="2" charset="-79"/>
              </a:rPr>
              <a:t>How to Support your Student</a:t>
            </a:r>
          </a:p>
        </p:txBody>
      </p:sp>
      <p:sp>
        <p:nvSpPr>
          <p:cNvPr id="3" name="Content Placeholder 2"/>
          <p:cNvSpPr>
            <a:spLocks noGrp="1"/>
          </p:cNvSpPr>
          <p:nvPr>
            <p:ph sz="half" idx="1"/>
          </p:nvPr>
        </p:nvSpPr>
        <p:spPr>
          <a:xfrm>
            <a:off x="100668" y="1115736"/>
            <a:ext cx="5919132" cy="5742264"/>
          </a:xfrm>
        </p:spPr>
        <p:txBody>
          <a:bodyPr>
            <a:normAutofit fontScale="85000" lnSpcReduction="20000"/>
          </a:bodyPr>
          <a:lstStyle/>
          <a:p>
            <a:pPr marL="0" indent="0">
              <a:buNone/>
            </a:pPr>
            <a:r>
              <a:rPr lang="en-US" sz="2400" dirty="0">
                <a:latin typeface="Aharoni" panose="02010803020104030203" pitchFamily="2" charset="-79"/>
                <a:cs typeface="Aharoni" panose="02010803020104030203" pitchFamily="2" charset="-79"/>
              </a:rPr>
              <a:t>Parent Involvement is the most important indicator for student success!</a:t>
            </a:r>
          </a:p>
          <a:p>
            <a:r>
              <a:rPr lang="en-US" sz="2400" dirty="0">
                <a:latin typeface="Arial Narrow" panose="020B0606020202030204" pitchFamily="34" charset="0"/>
                <a:cs typeface="Aharoni" panose="02010803020104030203" pitchFamily="2" charset="-79"/>
              </a:rPr>
              <a:t>Talk about topics learned during the school day.</a:t>
            </a:r>
          </a:p>
          <a:p>
            <a:r>
              <a:rPr lang="en-US" sz="2400" dirty="0">
                <a:latin typeface="Arial Narrow" panose="020B0606020202030204" pitchFamily="34" charset="0"/>
                <a:cs typeface="Aharoni" panose="02010803020104030203" pitchFamily="2" charset="-79"/>
              </a:rPr>
              <a:t>Stay current on school and district news</a:t>
            </a:r>
          </a:p>
          <a:p>
            <a:r>
              <a:rPr lang="en-US" sz="2400" dirty="0">
                <a:latin typeface="Arial Narrow" panose="020B0606020202030204" pitchFamily="34" charset="0"/>
                <a:cs typeface="Aharoni" panose="02010803020104030203" pitchFamily="2" charset="-79"/>
              </a:rPr>
              <a:t>Check Skyward often!</a:t>
            </a:r>
          </a:p>
          <a:p>
            <a:pPr marL="0" indent="0">
              <a:buNone/>
            </a:pPr>
            <a:r>
              <a:rPr lang="en-US" sz="2400" dirty="0">
                <a:latin typeface="Aharoni" panose="02010803020104030203" pitchFamily="2" charset="-79"/>
                <a:cs typeface="Aharoni" panose="02010803020104030203" pitchFamily="2" charset="-79"/>
              </a:rPr>
              <a:t>Encourage a routine for homework and organization</a:t>
            </a:r>
          </a:p>
          <a:p>
            <a:r>
              <a:rPr lang="en-US" sz="2400" dirty="0">
                <a:latin typeface="Arial Narrow" panose="020B0606020202030204" pitchFamily="34" charset="0"/>
                <a:cs typeface="Arial" panose="020B0604020202020204" pitchFamily="34" charset="0"/>
              </a:rPr>
              <a:t>Support and assist, but have the student be responsible.</a:t>
            </a:r>
          </a:p>
          <a:p>
            <a:pPr marL="0" indent="0">
              <a:buNone/>
            </a:pPr>
            <a:r>
              <a:rPr lang="en-US" sz="2400" dirty="0">
                <a:latin typeface="Aharoni" panose="02010803020104030203" pitchFamily="2" charset="-79"/>
                <a:cs typeface="Aharoni" panose="02010803020104030203" pitchFamily="2" charset="-79"/>
              </a:rPr>
              <a:t>Reinforce school rules and expectations</a:t>
            </a:r>
          </a:p>
          <a:p>
            <a:r>
              <a:rPr lang="en-US" sz="2400" dirty="0">
                <a:latin typeface="Arial Narrow" panose="020B0606020202030204" pitchFamily="34" charset="0"/>
                <a:cs typeface="Aharoni" panose="02010803020104030203" pitchFamily="2" charset="-79"/>
              </a:rPr>
              <a:t>Try not to rescue them from consequences (it is how they learn!)</a:t>
            </a:r>
          </a:p>
          <a:p>
            <a:pPr marL="0" indent="0">
              <a:buNone/>
            </a:pPr>
            <a:r>
              <a:rPr lang="en-US" sz="2400" dirty="0">
                <a:latin typeface="Aharoni" panose="02010803020104030203" pitchFamily="2" charset="-79"/>
                <a:cs typeface="Aharoni" panose="02010803020104030203" pitchFamily="2" charset="-79"/>
              </a:rPr>
              <a:t>Help student social skills &amp; development</a:t>
            </a:r>
          </a:p>
          <a:p>
            <a:r>
              <a:rPr lang="en-US" sz="2400" dirty="0">
                <a:latin typeface="Arial Narrow" panose="020B0606020202030204" pitchFamily="34" charset="0"/>
                <a:cs typeface="Aharoni" panose="02010803020104030203" pitchFamily="2" charset="-79"/>
              </a:rPr>
              <a:t>Encourage and motivate the student to be involved (clubs, extra-curricular activities)</a:t>
            </a:r>
          </a:p>
          <a:p>
            <a:r>
              <a:rPr lang="en-US" sz="2400" dirty="0">
                <a:latin typeface="Arial Narrow" panose="020B0606020202030204" pitchFamily="34" charset="0"/>
                <a:cs typeface="Aharoni" panose="02010803020104030203" pitchFamily="2" charset="-79"/>
              </a:rPr>
              <a:t>Practice communication skills </a:t>
            </a:r>
          </a:p>
          <a:p>
            <a:r>
              <a:rPr lang="en-US" sz="2400" dirty="0">
                <a:latin typeface="Arial Narrow" panose="020B0606020202030204" pitchFamily="34" charset="0"/>
                <a:cs typeface="Aharoni" panose="02010803020104030203" pitchFamily="2" charset="-79"/>
              </a:rPr>
              <a:t>Talk about positive behaviors (friendship, resisting drama, listening, respect, honesty)</a:t>
            </a:r>
          </a:p>
          <a:p>
            <a:r>
              <a:rPr lang="en-US" sz="3600" b="1" dirty="0">
                <a:latin typeface="Aharoni" panose="02010803020104030203" pitchFamily="2" charset="-79"/>
                <a:cs typeface="Aharoni" panose="02010803020104030203" pitchFamily="2" charset="-79"/>
              </a:rPr>
              <a:t>ALWAYS BE POSITIVE!</a:t>
            </a:r>
          </a:p>
          <a:p>
            <a:endParaRPr lang="en-US" sz="2400" dirty="0">
              <a:latin typeface="Arial Narrow" panose="020B0606020202030204" pitchFamily="34" charset="0"/>
              <a:cs typeface="Aharoni" panose="02010803020104030203" pitchFamily="2" charset="-79"/>
            </a:endParaRPr>
          </a:p>
          <a:p>
            <a:endParaRPr lang="en-US" dirty="0">
              <a:latin typeface="Arial Narrow" panose="020B0606020202030204" pitchFamily="34" charset="0"/>
              <a:cs typeface="Aharoni" panose="02010803020104030203" pitchFamily="2" charset="-79"/>
            </a:endParaRPr>
          </a:p>
          <a:p>
            <a:pPr marL="0" indent="0">
              <a:buNone/>
            </a:pPr>
            <a:endParaRPr lang="en-US" dirty="0">
              <a:latin typeface="Arial Narrow" panose="020B0606020202030204" pitchFamily="34" charset="0"/>
              <a:cs typeface="Aharoni" panose="02010803020104030203" pitchFamily="2" charset="-79"/>
            </a:endParaRPr>
          </a:p>
          <a:p>
            <a:pPr marL="0" indent="0">
              <a:buNone/>
            </a:pPr>
            <a:endParaRPr lang="en-US" dirty="0">
              <a:latin typeface="Arial Narrow" panose="020B0606020202030204" pitchFamily="34" charset="0"/>
              <a:cs typeface="Aharoni" panose="02010803020104030203" pitchFamily="2" charset="-79"/>
            </a:endParaRPr>
          </a:p>
          <a:p>
            <a:pPr marL="0" indent="0">
              <a:buNone/>
            </a:pPr>
            <a:endParaRPr lang="en-US" dirty="0">
              <a:latin typeface="Arial Narrow" panose="020B060602020203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B15EE28-225C-4439-BF09-1CED92D44F3B}"/>
              </a:ext>
            </a:extLst>
          </p:cNvPr>
          <p:cNvSpPr>
            <a:spLocks noGrp="1"/>
          </p:cNvSpPr>
          <p:nvPr>
            <p:ph sz="half" idx="2"/>
          </p:nvPr>
        </p:nvSpPr>
        <p:spPr>
          <a:xfrm>
            <a:off x="6019800" y="1247862"/>
            <a:ext cx="5849922" cy="5478011"/>
          </a:xfrm>
        </p:spPr>
        <p:txBody>
          <a:bodyPr>
            <a:noAutofit/>
          </a:bodyPr>
          <a:lstStyle/>
          <a:p>
            <a:r>
              <a:rPr lang="es-ES" sz="1600" b="1" dirty="0">
                <a:latin typeface="Aharoni" panose="02010803020104030203" pitchFamily="2" charset="-79"/>
                <a:cs typeface="Aharoni" panose="02010803020104030203" pitchFamily="2" charset="-79"/>
              </a:rPr>
              <a:t>Participación de los padres es el indicador más importante para el éxito estudiantil!</a:t>
            </a:r>
          </a:p>
          <a:p>
            <a:pPr lvl="1"/>
            <a:r>
              <a:rPr lang="es-ES" sz="1600" b="1" dirty="0">
                <a:solidFill>
                  <a:srgbClr val="800000"/>
                </a:solidFill>
                <a:latin typeface="Arial Narrow" panose="020B0606020202030204" pitchFamily="34" charset="0"/>
              </a:rPr>
              <a:t>Hable sobre los temas aprendidos durante el día escolar. </a:t>
            </a:r>
          </a:p>
          <a:p>
            <a:pPr lvl="1"/>
            <a:r>
              <a:rPr lang="es-ES" sz="1600" b="1" dirty="0">
                <a:solidFill>
                  <a:srgbClr val="800000"/>
                </a:solidFill>
                <a:latin typeface="Arial Narrow" panose="020B0606020202030204" pitchFamily="34" charset="0"/>
              </a:rPr>
              <a:t>Manténgase al día en las noticias de la escuela y el distrito. </a:t>
            </a:r>
          </a:p>
          <a:p>
            <a:pPr lvl="1"/>
            <a:r>
              <a:rPr lang="es-ES" sz="1600" b="1" dirty="0">
                <a:solidFill>
                  <a:srgbClr val="800000"/>
                </a:solidFill>
                <a:latin typeface="Arial Narrow" panose="020B0606020202030204" pitchFamily="34" charset="0"/>
              </a:rPr>
              <a:t>Compruebe </a:t>
            </a:r>
            <a:r>
              <a:rPr lang="es-ES" sz="1600" b="1" dirty="0" err="1">
                <a:solidFill>
                  <a:srgbClr val="800000"/>
                </a:solidFill>
                <a:latin typeface="Arial Narrow" panose="020B0606020202030204" pitchFamily="34" charset="0"/>
              </a:rPr>
              <a:t>Skyward</a:t>
            </a:r>
            <a:r>
              <a:rPr lang="es-ES" sz="1600" b="1" dirty="0">
                <a:solidFill>
                  <a:srgbClr val="800000"/>
                </a:solidFill>
                <a:latin typeface="Arial Narrow" panose="020B0606020202030204" pitchFamily="34" charset="0"/>
              </a:rPr>
              <a:t> a menudo!</a:t>
            </a:r>
          </a:p>
          <a:p>
            <a:r>
              <a:rPr lang="es-ES" sz="1600" b="1" dirty="0">
                <a:latin typeface="Aharoni" panose="02010803020104030203" pitchFamily="2" charset="-79"/>
                <a:cs typeface="Aharoni" panose="02010803020104030203" pitchFamily="2" charset="-79"/>
              </a:rPr>
              <a:t>Aliente una rutina para la tarea y la organización</a:t>
            </a:r>
            <a:r>
              <a:rPr lang="es-ES" sz="1600" dirty="0">
                <a:latin typeface="Aharoni" panose="02010803020104030203" pitchFamily="2" charset="-79"/>
                <a:cs typeface="Aharoni" panose="02010803020104030203" pitchFamily="2" charset="-79"/>
              </a:rPr>
              <a:t> </a:t>
            </a:r>
          </a:p>
          <a:p>
            <a:pPr lvl="1"/>
            <a:r>
              <a:rPr lang="es-ES" sz="1600" b="1" dirty="0">
                <a:solidFill>
                  <a:srgbClr val="800000"/>
                </a:solidFill>
                <a:latin typeface="Arial Narrow" panose="020B0606020202030204" pitchFamily="34" charset="0"/>
              </a:rPr>
              <a:t>Apoyo y asistencia, pero que el estudiante sea responsable.</a:t>
            </a:r>
            <a:r>
              <a:rPr lang="es-ES" sz="1600" dirty="0">
                <a:latin typeface="Arial Narrow" panose="020B0606020202030204" pitchFamily="34" charset="0"/>
              </a:rPr>
              <a:t> </a:t>
            </a:r>
          </a:p>
          <a:p>
            <a:r>
              <a:rPr lang="es-ES" sz="1600" b="1" dirty="0">
                <a:latin typeface="Aharoni" panose="02010803020104030203" pitchFamily="2" charset="-79"/>
                <a:cs typeface="Aharoni" panose="02010803020104030203" pitchFamily="2" charset="-79"/>
              </a:rPr>
              <a:t>Refuerce las reglas y expectativas escolares</a:t>
            </a:r>
            <a:r>
              <a:rPr lang="es-ES" sz="1600" dirty="0">
                <a:latin typeface="Aharoni" panose="02010803020104030203" pitchFamily="2" charset="-79"/>
                <a:cs typeface="Aharoni" panose="02010803020104030203" pitchFamily="2" charset="-79"/>
              </a:rPr>
              <a:t> </a:t>
            </a:r>
          </a:p>
          <a:p>
            <a:pPr lvl="1"/>
            <a:r>
              <a:rPr lang="es-ES" sz="1600" b="1" dirty="0">
                <a:solidFill>
                  <a:srgbClr val="800000"/>
                </a:solidFill>
                <a:latin typeface="Arial Narrow" panose="020B0606020202030204" pitchFamily="34" charset="0"/>
              </a:rPr>
              <a:t>Trate de no rescatarlos de las consecuencias (¡ es cómo aprenden!)</a:t>
            </a:r>
            <a:r>
              <a:rPr lang="es-ES" sz="1600" dirty="0">
                <a:latin typeface="Arial Narrow" panose="020B0606020202030204" pitchFamily="34" charset="0"/>
              </a:rPr>
              <a:t> </a:t>
            </a:r>
          </a:p>
          <a:p>
            <a:r>
              <a:rPr lang="es-ES" sz="1600" b="1" dirty="0">
                <a:latin typeface="Aharoni" panose="02010803020104030203" pitchFamily="2" charset="-79"/>
                <a:cs typeface="Aharoni" panose="02010803020104030203" pitchFamily="2" charset="-79"/>
              </a:rPr>
              <a:t>Ayudar a los estudiantes habilidades sociales y desarrollo </a:t>
            </a:r>
          </a:p>
          <a:p>
            <a:pPr lvl="1"/>
            <a:r>
              <a:rPr lang="es-ES" sz="1600" b="1" dirty="0">
                <a:solidFill>
                  <a:srgbClr val="800000"/>
                </a:solidFill>
                <a:latin typeface="Arial Narrow" panose="020B0606020202030204" pitchFamily="34" charset="0"/>
              </a:rPr>
              <a:t>Alentar y motivar al estudiante a participar (clubes, actividades extracurriculares) </a:t>
            </a:r>
          </a:p>
          <a:p>
            <a:pPr lvl="1"/>
            <a:r>
              <a:rPr lang="es-ES" sz="1600" b="1" dirty="0">
                <a:solidFill>
                  <a:srgbClr val="800000"/>
                </a:solidFill>
                <a:latin typeface="Arial Narrow" panose="020B0606020202030204" pitchFamily="34" charset="0"/>
              </a:rPr>
              <a:t>Practicar las habilidades de comunicación </a:t>
            </a:r>
          </a:p>
          <a:p>
            <a:pPr lvl="1"/>
            <a:r>
              <a:rPr lang="es-ES" sz="1600" b="1" dirty="0">
                <a:solidFill>
                  <a:srgbClr val="800000"/>
                </a:solidFill>
                <a:latin typeface="Arial Narrow" panose="020B0606020202030204" pitchFamily="34" charset="0"/>
              </a:rPr>
              <a:t>Hablar de comportamientos positivos (amistad, resistir el drama, escuchar, respetar, honestidad</a:t>
            </a:r>
          </a:p>
          <a:p>
            <a:r>
              <a:rPr lang="es-ES" sz="3200" b="1" dirty="0">
                <a:latin typeface="Aharoni" panose="02010803020104030203" pitchFamily="2" charset="-79"/>
                <a:cs typeface="Aharoni" panose="02010803020104030203" pitchFamily="2" charset="-79"/>
              </a:rPr>
              <a:t>SIEMPRE SE POSITIVO!!!!!</a:t>
            </a:r>
          </a:p>
        </p:txBody>
      </p:sp>
    </p:spTree>
    <p:extLst>
      <p:ext uri="{BB962C8B-B14F-4D97-AF65-F5344CB8AC3E}">
        <p14:creationId xmlns:p14="http://schemas.microsoft.com/office/powerpoint/2010/main" val="20335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78934"/>
            <a:ext cx="10515600" cy="1325563"/>
          </a:xfrm>
        </p:spPr>
        <p:txBody>
          <a:bodyPr>
            <a:normAutofit/>
          </a:bodyPr>
          <a:lstStyle/>
          <a:p>
            <a:r>
              <a:rPr lang="en-U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Success at CMS</a:t>
            </a:r>
          </a:p>
        </p:txBody>
      </p:sp>
      <p:sp>
        <p:nvSpPr>
          <p:cNvPr id="3" name="Content Placeholder 2"/>
          <p:cNvSpPr>
            <a:spLocks noGrp="1"/>
          </p:cNvSpPr>
          <p:nvPr>
            <p:ph idx="1"/>
          </p:nvPr>
        </p:nvSpPr>
        <p:spPr>
          <a:xfrm>
            <a:off x="495300" y="869042"/>
            <a:ext cx="10858500" cy="5825672"/>
          </a:xfrm>
        </p:spPr>
        <p:txBody>
          <a:bodyPr>
            <a:noAutofit/>
          </a:bodyPr>
          <a:lstStyle/>
          <a:p>
            <a:pPr>
              <a:lnSpc>
                <a:spcPct val="100000"/>
              </a:lnSpc>
            </a:pPr>
            <a:r>
              <a:rPr lang="en-US" sz="2400" dirty="0">
                <a:latin typeface="Aharoni" panose="02010803020104030203" pitchFamily="2" charset="-79"/>
                <a:cs typeface="Aharoni" panose="02010803020104030203" pitchFamily="2" charset="-79"/>
              </a:rPr>
              <a:t>Ask teachers questions</a:t>
            </a:r>
          </a:p>
          <a:p>
            <a:pPr lvl="1">
              <a:lnSpc>
                <a:spcPct val="100000"/>
              </a:lnSpc>
            </a:pPr>
            <a:r>
              <a:rPr lang="en-US" sz="2000" dirty="0" err="1">
                <a:solidFill>
                  <a:srgbClr val="800000"/>
                </a:solidFill>
                <a:latin typeface="Aharoni" panose="02010803020104030203" pitchFamily="2" charset="-79"/>
                <a:cs typeface="Aharoni" panose="02010803020104030203" pitchFamily="2" charset="-79"/>
              </a:rPr>
              <a:t>Haga</a:t>
            </a:r>
            <a:r>
              <a:rPr lang="en-US" sz="2000" dirty="0">
                <a:solidFill>
                  <a:srgbClr val="800000"/>
                </a:solidFill>
                <a:latin typeface="Aharoni" panose="02010803020104030203" pitchFamily="2" charset="-79"/>
                <a:cs typeface="Aharoni" panose="02010803020104030203" pitchFamily="2" charset="-79"/>
              </a:rPr>
              <a:t> </a:t>
            </a:r>
            <a:r>
              <a:rPr lang="en-US" sz="2000" dirty="0" err="1">
                <a:solidFill>
                  <a:srgbClr val="800000"/>
                </a:solidFill>
                <a:latin typeface="Aharoni" panose="02010803020104030203" pitchFamily="2" charset="-79"/>
                <a:cs typeface="Aharoni" panose="02010803020104030203" pitchFamily="2" charset="-79"/>
              </a:rPr>
              <a:t>preguntas</a:t>
            </a:r>
            <a:r>
              <a:rPr lang="en-US" sz="2000" dirty="0">
                <a:solidFill>
                  <a:srgbClr val="800000"/>
                </a:solidFill>
                <a:latin typeface="Aharoni" panose="02010803020104030203" pitchFamily="2" charset="-79"/>
                <a:cs typeface="Aharoni" panose="02010803020104030203" pitchFamily="2" charset="-79"/>
              </a:rPr>
              <a:t> a los maestros.</a:t>
            </a:r>
          </a:p>
          <a:p>
            <a:pPr>
              <a:lnSpc>
                <a:spcPct val="100000"/>
              </a:lnSpc>
            </a:pPr>
            <a:r>
              <a:rPr lang="en-US" sz="2400" dirty="0">
                <a:latin typeface="Aharoni" panose="02010803020104030203" pitchFamily="2" charset="-79"/>
                <a:cs typeface="Aharoni" panose="02010803020104030203" pitchFamily="2" charset="-79"/>
              </a:rPr>
              <a:t>Advocate for yourself</a:t>
            </a:r>
          </a:p>
          <a:p>
            <a:pPr lvl="1">
              <a:lnSpc>
                <a:spcPct val="100000"/>
              </a:lnSpc>
            </a:pPr>
            <a:r>
              <a:rPr lang="en-US" sz="1800" dirty="0" err="1">
                <a:solidFill>
                  <a:srgbClr val="800000"/>
                </a:solidFill>
                <a:latin typeface="Aharoni" panose="02010803020104030203" pitchFamily="2" charset="-79"/>
                <a:cs typeface="Aharoni" panose="02010803020104030203" pitchFamily="2" charset="-79"/>
              </a:rPr>
              <a:t>Aboga</a:t>
            </a:r>
            <a:r>
              <a:rPr lang="en-US" sz="1800" dirty="0">
                <a:solidFill>
                  <a:srgbClr val="800000"/>
                </a:solidFill>
                <a:latin typeface="Aharoni" panose="02010803020104030203" pitchFamily="2" charset="-79"/>
                <a:cs typeface="Aharoni" panose="02010803020104030203" pitchFamily="2" charset="-79"/>
              </a:rPr>
              <a:t> por </a:t>
            </a:r>
            <a:r>
              <a:rPr lang="en-US" sz="1800" dirty="0" err="1">
                <a:solidFill>
                  <a:srgbClr val="800000"/>
                </a:solidFill>
                <a:latin typeface="Aharoni" panose="02010803020104030203" pitchFamily="2" charset="-79"/>
                <a:cs typeface="Aharoni" panose="02010803020104030203" pitchFamily="2" charset="-79"/>
              </a:rPr>
              <a:t>ti</a:t>
            </a:r>
            <a:r>
              <a:rPr lang="en-US" sz="1800" dirty="0">
                <a:solidFill>
                  <a:srgbClr val="800000"/>
                </a:solidFill>
                <a:latin typeface="Aharoni" panose="02010803020104030203" pitchFamily="2" charset="-79"/>
                <a:cs typeface="Aharoni" panose="02010803020104030203" pitchFamily="2" charset="-79"/>
              </a:rPr>
              <a:t> </a:t>
            </a:r>
            <a:r>
              <a:rPr lang="en-US" sz="1800" dirty="0" err="1">
                <a:solidFill>
                  <a:srgbClr val="800000"/>
                </a:solidFill>
                <a:latin typeface="Aharoni" panose="02010803020104030203" pitchFamily="2" charset="-79"/>
                <a:cs typeface="Aharoni" panose="02010803020104030203" pitchFamily="2" charset="-79"/>
              </a:rPr>
              <a:t>mismo</a:t>
            </a:r>
            <a:endParaRPr lang="en-US" sz="1800" dirty="0">
              <a:solidFill>
                <a:srgbClr val="800000"/>
              </a:solidFill>
              <a:latin typeface="Aharoni" panose="02010803020104030203" pitchFamily="2" charset="-79"/>
              <a:cs typeface="Aharoni" panose="02010803020104030203" pitchFamily="2" charset="-79"/>
            </a:endParaRPr>
          </a:p>
          <a:p>
            <a:pPr>
              <a:lnSpc>
                <a:spcPct val="100000"/>
              </a:lnSpc>
            </a:pPr>
            <a:r>
              <a:rPr lang="en-US" sz="2400" dirty="0">
                <a:latin typeface="Aharoni" panose="02010803020104030203" pitchFamily="2" charset="-79"/>
                <a:cs typeface="Aharoni" panose="02010803020104030203" pitchFamily="2" charset="-79"/>
              </a:rPr>
              <a:t>Schedule time for homework and studying each night</a:t>
            </a:r>
          </a:p>
          <a:p>
            <a:pPr lvl="1">
              <a:lnSpc>
                <a:spcPct val="100000"/>
              </a:lnSpc>
            </a:pPr>
            <a:r>
              <a:rPr lang="es-ES" sz="1800" dirty="0">
                <a:solidFill>
                  <a:srgbClr val="800000"/>
                </a:solidFill>
                <a:latin typeface="Aharoni" panose="02010803020104030203" pitchFamily="2" charset="-79"/>
                <a:cs typeface="Aharoni" panose="02010803020104030203" pitchFamily="2" charset="-79"/>
              </a:rPr>
              <a:t>Planificar el tiempo para hacer la tarea y estudiar cada noche</a:t>
            </a:r>
            <a:endParaRPr lang="en-US" sz="1800" dirty="0">
              <a:solidFill>
                <a:srgbClr val="800000"/>
              </a:solidFill>
              <a:latin typeface="Aharoni" panose="02010803020104030203" pitchFamily="2" charset="-79"/>
              <a:cs typeface="Aharoni" panose="02010803020104030203" pitchFamily="2" charset="-79"/>
            </a:endParaRPr>
          </a:p>
          <a:p>
            <a:pPr>
              <a:lnSpc>
                <a:spcPct val="100000"/>
              </a:lnSpc>
            </a:pPr>
            <a:r>
              <a:rPr lang="en-US" sz="2400" dirty="0">
                <a:latin typeface="Aharoni" panose="02010803020104030203" pitchFamily="2" charset="-79"/>
                <a:cs typeface="Aharoni" panose="02010803020104030203" pitchFamily="2" charset="-79"/>
              </a:rPr>
              <a:t>Get involved in extra-curricular activities, clubs, sports, music, etc.</a:t>
            </a:r>
          </a:p>
          <a:p>
            <a:pPr lvl="1">
              <a:lnSpc>
                <a:spcPct val="100000"/>
              </a:lnSpc>
            </a:pPr>
            <a:r>
              <a:rPr lang="es-ES" sz="1800" dirty="0">
                <a:solidFill>
                  <a:srgbClr val="800000"/>
                </a:solidFill>
                <a:latin typeface="Aharoni" panose="02010803020104030203" pitchFamily="2" charset="-79"/>
                <a:cs typeface="Aharoni" panose="02010803020104030203" pitchFamily="2" charset="-79"/>
              </a:rPr>
              <a:t>Involucrarse en actividades extracurriculares, clubs, deportes, música, etc.</a:t>
            </a:r>
            <a:endParaRPr lang="en-US" sz="1800" dirty="0">
              <a:solidFill>
                <a:srgbClr val="800000"/>
              </a:solidFill>
              <a:latin typeface="Aharoni" panose="02010803020104030203" pitchFamily="2" charset="-79"/>
              <a:cs typeface="Aharoni" panose="02010803020104030203" pitchFamily="2" charset="-79"/>
            </a:endParaRPr>
          </a:p>
          <a:p>
            <a:pPr>
              <a:lnSpc>
                <a:spcPct val="100000"/>
              </a:lnSpc>
            </a:pPr>
            <a:r>
              <a:rPr lang="en-US" sz="2400" dirty="0">
                <a:latin typeface="Aharoni" panose="02010803020104030203" pitchFamily="2" charset="-79"/>
                <a:cs typeface="Aharoni" panose="02010803020104030203" pitchFamily="2" charset="-79"/>
              </a:rPr>
              <a:t>Be respectful to everyone in the school</a:t>
            </a:r>
          </a:p>
          <a:p>
            <a:pPr lvl="1">
              <a:lnSpc>
                <a:spcPct val="100000"/>
              </a:lnSpc>
            </a:pPr>
            <a:r>
              <a:rPr lang="es-ES" sz="1800" dirty="0">
                <a:solidFill>
                  <a:srgbClr val="800000"/>
                </a:solidFill>
                <a:latin typeface="Aharoni" panose="02010803020104030203" pitchFamily="2" charset="-79"/>
                <a:cs typeface="Aharoni" panose="02010803020104030203" pitchFamily="2" charset="-79"/>
              </a:rPr>
              <a:t>Ser respetuoso con todos en la escuela</a:t>
            </a:r>
            <a:endParaRPr lang="en-US" sz="1800" dirty="0">
              <a:solidFill>
                <a:srgbClr val="800000"/>
              </a:solidFill>
              <a:latin typeface="Aharoni" panose="02010803020104030203" pitchFamily="2" charset="-79"/>
              <a:cs typeface="Aharoni" panose="02010803020104030203" pitchFamily="2" charset="-79"/>
            </a:endParaRPr>
          </a:p>
          <a:p>
            <a:pPr>
              <a:lnSpc>
                <a:spcPct val="100000"/>
              </a:lnSpc>
            </a:pPr>
            <a:r>
              <a:rPr lang="en-US" sz="2400" dirty="0">
                <a:latin typeface="Aharoni" panose="02010803020104030203" pitchFamily="2" charset="-79"/>
                <a:cs typeface="Aharoni" panose="02010803020104030203" pitchFamily="2" charset="-79"/>
              </a:rPr>
              <a:t>Attendance impacts student achievement and performance</a:t>
            </a:r>
          </a:p>
          <a:p>
            <a:pPr lvl="1">
              <a:lnSpc>
                <a:spcPct val="100000"/>
              </a:lnSpc>
            </a:pPr>
            <a:r>
              <a:rPr lang="es-ES" sz="1800" dirty="0">
                <a:solidFill>
                  <a:srgbClr val="800000"/>
                </a:solidFill>
                <a:latin typeface="Aharoni" panose="02010803020104030203" pitchFamily="2" charset="-79"/>
                <a:cs typeface="Aharoni" panose="02010803020104030203" pitchFamily="2" charset="-79"/>
              </a:rPr>
              <a:t>La asistencia afecta el logro estudiantil y el rendimiento</a:t>
            </a:r>
            <a:endParaRPr lang="en-US" sz="1800" dirty="0">
              <a:solidFill>
                <a:srgbClr val="800000"/>
              </a:solidFill>
              <a:latin typeface="Aharoni" panose="02010803020104030203" pitchFamily="2" charset="-79"/>
              <a:cs typeface="Aharoni" panose="02010803020104030203" pitchFamily="2" charset="-79"/>
            </a:endParaRPr>
          </a:p>
          <a:p>
            <a:pPr>
              <a:lnSpc>
                <a:spcPct val="100000"/>
              </a:lnSpc>
            </a:pPr>
            <a:r>
              <a:rPr lang="en-US" sz="2400" dirty="0">
                <a:latin typeface="Aharoni" panose="02010803020104030203" pitchFamily="2" charset="-79"/>
                <a:cs typeface="Aharoni" panose="02010803020104030203" pitchFamily="2" charset="-79"/>
              </a:rPr>
              <a:t>Use an agenda/assignment book </a:t>
            </a:r>
          </a:p>
          <a:p>
            <a:pPr lvl="1">
              <a:lnSpc>
                <a:spcPct val="100000"/>
              </a:lnSpc>
            </a:pPr>
            <a:r>
              <a:rPr lang="es-ES" sz="1800" dirty="0">
                <a:solidFill>
                  <a:srgbClr val="800000"/>
                </a:solidFill>
                <a:latin typeface="Aharoni" panose="02010803020104030203" pitchFamily="2" charset="-79"/>
                <a:cs typeface="Aharoni" panose="02010803020104030203" pitchFamily="2" charset="-79"/>
              </a:rPr>
              <a:t>Utilice una agenda/libro de asignaciones</a:t>
            </a:r>
            <a:endParaRPr lang="en-US" sz="1800" dirty="0">
              <a:solidFill>
                <a:srgbClr val="800000"/>
              </a:solidFill>
              <a:latin typeface="Aharoni" panose="02010803020104030203" pitchFamily="2" charset="-79"/>
              <a:cs typeface="Aharoni" panose="02010803020104030203" pitchFamily="2" charset="-79"/>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354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41" y="290148"/>
            <a:ext cx="10515600" cy="945131"/>
          </a:xfrm>
        </p:spPr>
        <p:txBody>
          <a:bodyPr>
            <a:normAutofit fontScale="90000"/>
          </a:bodyPr>
          <a:lstStyle/>
          <a:p>
            <a:pPr algn="ctr"/>
            <a:r>
              <a:rPr lang="en-U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School Communication</a:t>
            </a:r>
            <a:br>
              <a:rPr lang="en-U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b="1" dirty="0" err="1">
                <a:effectLst>
                  <a:outerShdw blurRad="38100" dist="38100" dir="2700000" algn="tl">
                    <a:srgbClr val="000000">
                      <a:alpha val="43137"/>
                    </a:srgbClr>
                  </a:outerShdw>
                </a:effectLst>
              </a:rPr>
              <a:t>Comunicación</a:t>
            </a:r>
            <a:r>
              <a:rPr lang="en-US" b="1" dirty="0">
                <a:effectLst>
                  <a:outerShdw blurRad="38100" dist="38100" dir="2700000" algn="tl">
                    <a:srgbClr val="000000">
                      <a:alpha val="43137"/>
                    </a:srgbClr>
                  </a:outerShdw>
                </a:effectLst>
              </a:rPr>
              <a:t> Escolar</a:t>
            </a:r>
            <a:endParaRPr lang="en-US" sz="6000" b="1" dirty="0">
              <a:ln w="0">
                <a:solidFill>
                  <a:schemeClr val="bg1"/>
                </a:solidFill>
              </a:ln>
              <a:solidFill>
                <a:srgbClr val="800000"/>
              </a:solidFill>
              <a:effectLst>
                <a:outerShdw blurRad="38100" dist="38100" dir="2700000" algn="tl">
                  <a:srgbClr val="000000">
                    <a:alpha val="43137"/>
                  </a:srgbClr>
                </a:outerShdw>
              </a:effectLst>
              <a:cs typeface="Aharoni" panose="02010803020104030203" pitchFamily="2" charset="-79"/>
            </a:endParaRPr>
          </a:p>
        </p:txBody>
      </p:sp>
      <p:sp>
        <p:nvSpPr>
          <p:cNvPr id="3" name="Content Placeholder 2"/>
          <p:cNvSpPr>
            <a:spLocks noGrp="1"/>
          </p:cNvSpPr>
          <p:nvPr>
            <p:ph idx="1"/>
          </p:nvPr>
        </p:nvSpPr>
        <p:spPr>
          <a:xfrm>
            <a:off x="0" y="1143000"/>
            <a:ext cx="12192000" cy="5715000"/>
          </a:xfrm>
        </p:spPr>
        <p:txBody>
          <a:bodyPr>
            <a:normAutofit fontScale="62500" lnSpcReduction="20000"/>
          </a:bodyPr>
          <a:lstStyle/>
          <a:p>
            <a:pPr>
              <a:lnSpc>
                <a:spcPct val="150000"/>
              </a:lnSpc>
            </a:pPr>
            <a:r>
              <a:rPr lang="en-US" sz="3200" b="1" dirty="0">
                <a:latin typeface="Aharoni" panose="02010803020104030203" pitchFamily="2" charset="-79"/>
                <a:cs typeface="Aharoni" panose="02010803020104030203" pitchFamily="2" charset="-79"/>
              </a:rPr>
              <a:t>Skyward</a:t>
            </a:r>
          </a:p>
          <a:p>
            <a:pPr>
              <a:lnSpc>
                <a:spcPct val="150000"/>
              </a:lnSpc>
            </a:pPr>
            <a:r>
              <a:rPr lang="en-US" sz="3200" b="1" dirty="0">
                <a:latin typeface="Aharoni" panose="02010803020104030203" pitchFamily="2" charset="-79"/>
                <a:cs typeface="Aharoni" panose="02010803020104030203" pitchFamily="2" charset="-79"/>
              </a:rPr>
              <a:t>Google Classroom</a:t>
            </a:r>
          </a:p>
          <a:p>
            <a:pPr>
              <a:lnSpc>
                <a:spcPct val="150000"/>
              </a:lnSpc>
            </a:pPr>
            <a:r>
              <a:rPr lang="en-US" sz="3200" b="1" dirty="0">
                <a:latin typeface="Aharoni" panose="02010803020104030203" pitchFamily="2" charset="-79"/>
                <a:cs typeface="Aharoni" panose="02010803020104030203" pitchFamily="2" charset="-79"/>
              </a:rPr>
              <a:t>Student Personal Agenda</a:t>
            </a:r>
          </a:p>
          <a:p>
            <a:pPr lvl="1">
              <a:lnSpc>
                <a:spcPct val="150000"/>
              </a:lnSpc>
            </a:pPr>
            <a:r>
              <a:rPr lang="en-US" sz="2800" b="1" dirty="0">
                <a:solidFill>
                  <a:srgbClr val="800000"/>
                </a:solidFill>
                <a:latin typeface="Aharoni" panose="02010803020104030203" pitchFamily="2" charset="-79"/>
                <a:cs typeface="Aharoni" panose="02010803020104030203" pitchFamily="2" charset="-79"/>
              </a:rPr>
              <a:t>Agenda Personal </a:t>
            </a:r>
            <a:r>
              <a:rPr lang="en-US" sz="2800" b="1" dirty="0" err="1">
                <a:solidFill>
                  <a:srgbClr val="800000"/>
                </a:solidFill>
                <a:latin typeface="Aharoni" panose="02010803020104030203" pitchFamily="2" charset="-79"/>
                <a:cs typeface="Aharoni" panose="02010803020104030203" pitchFamily="2" charset="-79"/>
              </a:rPr>
              <a:t>Estudiantil</a:t>
            </a:r>
            <a:endParaRPr lang="en-US" sz="2800" b="1" dirty="0">
              <a:solidFill>
                <a:srgbClr val="800000"/>
              </a:solidFill>
              <a:latin typeface="Aharoni" panose="02010803020104030203" pitchFamily="2" charset="-79"/>
              <a:cs typeface="Aharoni" panose="02010803020104030203" pitchFamily="2" charset="-79"/>
            </a:endParaRPr>
          </a:p>
          <a:p>
            <a:pPr>
              <a:lnSpc>
                <a:spcPct val="150000"/>
              </a:lnSpc>
            </a:pPr>
            <a:r>
              <a:rPr lang="en-US" sz="3200" b="1" dirty="0">
                <a:latin typeface="Aharoni" panose="02010803020104030203" pitchFamily="2" charset="-79"/>
                <a:cs typeface="Aharoni" panose="02010803020104030203" pitchFamily="2" charset="-79"/>
              </a:rPr>
              <a:t>School Website/Social Media</a:t>
            </a:r>
          </a:p>
          <a:p>
            <a:pPr lvl="1">
              <a:lnSpc>
                <a:spcPct val="150000"/>
              </a:lnSpc>
            </a:pPr>
            <a:r>
              <a:rPr lang="es-ES" sz="2800" b="1" dirty="0">
                <a:solidFill>
                  <a:srgbClr val="800000"/>
                </a:solidFill>
                <a:latin typeface="Aharoni" panose="02010803020104030203" pitchFamily="2" charset="-79"/>
                <a:cs typeface="Aharoni" panose="02010803020104030203" pitchFamily="2" charset="-79"/>
              </a:rPr>
              <a:t>Sitio Web de la Escuela/Redes Sociales</a:t>
            </a:r>
            <a:endParaRPr lang="en-US" sz="2800" b="1" dirty="0">
              <a:solidFill>
                <a:srgbClr val="800000"/>
              </a:solidFill>
              <a:latin typeface="Aharoni" panose="02010803020104030203" pitchFamily="2" charset="-79"/>
              <a:cs typeface="Aharoni" panose="02010803020104030203" pitchFamily="2" charset="-79"/>
            </a:endParaRPr>
          </a:p>
          <a:p>
            <a:pPr>
              <a:lnSpc>
                <a:spcPct val="150000"/>
              </a:lnSpc>
            </a:pPr>
            <a:r>
              <a:rPr lang="en-US" sz="3200" b="1" dirty="0">
                <a:latin typeface="Aharoni" panose="02010803020104030203" pitchFamily="2" charset="-79"/>
                <a:cs typeface="Aharoni" panose="02010803020104030203" pitchFamily="2" charset="-79"/>
              </a:rPr>
              <a:t>All Call System</a:t>
            </a:r>
          </a:p>
          <a:p>
            <a:pPr lvl="1">
              <a:lnSpc>
                <a:spcPct val="150000"/>
              </a:lnSpc>
            </a:pPr>
            <a:r>
              <a:rPr lang="en-US" sz="2800" b="1" dirty="0" err="1">
                <a:solidFill>
                  <a:srgbClr val="800000"/>
                </a:solidFill>
                <a:latin typeface="Aharoni" panose="02010803020104030203" pitchFamily="2" charset="-79"/>
                <a:cs typeface="Aharoni" panose="02010803020104030203" pitchFamily="2" charset="-79"/>
              </a:rPr>
              <a:t>Todo</a:t>
            </a:r>
            <a:r>
              <a:rPr lang="en-US" sz="2800" b="1" dirty="0">
                <a:solidFill>
                  <a:srgbClr val="800000"/>
                </a:solidFill>
                <a:latin typeface="Aharoni" panose="02010803020104030203" pitchFamily="2" charset="-79"/>
                <a:cs typeface="Aharoni" panose="02010803020104030203" pitchFamily="2" charset="-79"/>
              </a:rPr>
              <a:t> Sistema de </a:t>
            </a:r>
            <a:r>
              <a:rPr lang="en-US" sz="2800" b="1" dirty="0" err="1">
                <a:solidFill>
                  <a:srgbClr val="800000"/>
                </a:solidFill>
                <a:latin typeface="Aharoni" panose="02010803020104030203" pitchFamily="2" charset="-79"/>
                <a:cs typeface="Aharoni" panose="02010803020104030203" pitchFamily="2" charset="-79"/>
              </a:rPr>
              <a:t>Llamadas</a:t>
            </a:r>
            <a:endParaRPr lang="en-US" sz="2800" b="1" dirty="0">
              <a:solidFill>
                <a:srgbClr val="800000"/>
              </a:solidFill>
              <a:latin typeface="Aharoni" panose="02010803020104030203" pitchFamily="2" charset="-79"/>
              <a:cs typeface="Aharoni" panose="02010803020104030203" pitchFamily="2" charset="-79"/>
            </a:endParaRPr>
          </a:p>
          <a:p>
            <a:pPr>
              <a:lnSpc>
                <a:spcPct val="150000"/>
              </a:lnSpc>
            </a:pPr>
            <a:r>
              <a:rPr lang="en-US" sz="3200" b="1" dirty="0">
                <a:latin typeface="Aharoni" panose="02010803020104030203" pitchFamily="2" charset="-79"/>
                <a:cs typeface="Aharoni" panose="02010803020104030203" pitchFamily="2" charset="-79"/>
              </a:rPr>
              <a:t>Parent-Teacher Conferences</a:t>
            </a:r>
          </a:p>
          <a:p>
            <a:pPr lvl="1">
              <a:lnSpc>
                <a:spcPct val="150000"/>
              </a:lnSpc>
            </a:pPr>
            <a:r>
              <a:rPr lang="es-ES" sz="2800" b="1" dirty="0">
                <a:solidFill>
                  <a:srgbClr val="800000"/>
                </a:solidFill>
                <a:latin typeface="Aharoni" panose="02010803020104030203" pitchFamily="2" charset="-79"/>
                <a:cs typeface="Aharoni" panose="02010803020104030203" pitchFamily="2" charset="-79"/>
              </a:rPr>
              <a:t>Conferencias de Padres y </a:t>
            </a:r>
            <a:r>
              <a:rPr lang="en-US" sz="2800" b="1" dirty="0">
                <a:solidFill>
                  <a:srgbClr val="800000"/>
                </a:solidFill>
                <a:latin typeface="Aharoni" panose="02010803020104030203" pitchFamily="2" charset="-79"/>
                <a:cs typeface="Aharoni" panose="02010803020104030203" pitchFamily="2" charset="-79"/>
              </a:rPr>
              <a:t>Maestros</a:t>
            </a:r>
          </a:p>
          <a:p>
            <a:pPr>
              <a:lnSpc>
                <a:spcPct val="150000"/>
              </a:lnSpc>
            </a:pPr>
            <a:r>
              <a:rPr lang="en-US" sz="3200" b="1" dirty="0">
                <a:latin typeface="Aharoni" panose="02010803020104030203" pitchFamily="2" charset="-79"/>
                <a:cs typeface="Aharoni" panose="02010803020104030203" pitchFamily="2" charset="-79"/>
              </a:rPr>
              <a:t>Email</a:t>
            </a:r>
          </a:p>
          <a:p>
            <a:pPr lvl="1">
              <a:lnSpc>
                <a:spcPct val="150000"/>
              </a:lnSpc>
            </a:pPr>
            <a:r>
              <a:rPr lang="en-US" sz="2800" b="1" dirty="0" err="1">
                <a:solidFill>
                  <a:srgbClr val="800000"/>
                </a:solidFill>
                <a:latin typeface="Aharoni" panose="02010803020104030203" pitchFamily="2" charset="-79"/>
                <a:cs typeface="Aharoni" panose="02010803020104030203" pitchFamily="2" charset="-79"/>
              </a:rPr>
              <a:t>Correo-Electrónico</a:t>
            </a:r>
            <a:endParaRPr lang="en-US" sz="2800" b="1" dirty="0">
              <a:solidFill>
                <a:srgbClr val="800000"/>
              </a:solidFill>
              <a:latin typeface="Aharoni" panose="02010803020104030203" pitchFamily="2" charset="-79"/>
              <a:cs typeface="Aharoni" panose="02010803020104030203" pitchFamily="2" charset="-79"/>
            </a:endParaRPr>
          </a:p>
        </p:txBody>
      </p:sp>
      <p:pic>
        <p:nvPicPr>
          <p:cNvPr id="1030" name="Picture 6" descr="Image result for parent teacher student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921" y="1596006"/>
            <a:ext cx="4248604" cy="421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8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00752"/>
          </a:xfrm>
        </p:spPr>
        <p:txBody>
          <a:bodyPr>
            <a:normAutofit/>
          </a:bodyPr>
          <a:lstStyle/>
          <a:p>
            <a:r>
              <a:rPr lang="en-US" sz="4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Orientation Objectives</a:t>
            </a:r>
            <a:endParaRPr lang="en-US" sz="4800" b="1" dirty="0">
              <a:ln w="0">
                <a:solidFill>
                  <a:schemeClr val="bg1"/>
                </a:solidFill>
              </a:ln>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 y="900753"/>
            <a:ext cx="12192000" cy="5957247"/>
          </a:xfrm>
          <a:ln>
            <a:noFill/>
          </a:ln>
        </p:spPr>
        <p:txBody>
          <a:bodyPr>
            <a:noAutofit/>
          </a:bodyPr>
          <a:lstStyle/>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School Information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Información</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de la Escuela)</a:t>
            </a:r>
          </a:p>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Goals &amp; Expectations</a:t>
            </a:r>
            <a:r>
              <a:rPr lang="en-US" sz="3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Metas</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y </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Expectaciónes</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p>
          <a:p>
            <a:pPr marL="514350" indent="-514350">
              <a:lnSpc>
                <a:spcPct val="100000"/>
              </a:lnSpc>
              <a:buFont typeface="+mj-lt"/>
              <a:buAutoNum type="arabicPeriod"/>
            </a:pPr>
            <a:r>
              <a:rPr lang="en-US" sz="3750" dirty="0">
                <a:ln w="0">
                  <a:solidFill>
                    <a:schemeClr val="bg1"/>
                  </a:solidFill>
                </a:ln>
                <a:solidFill>
                  <a:srgbClr val="0070C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DIS</a:t>
            </a:r>
            <a:r>
              <a:rPr lang="en-US" sz="375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to </a:t>
            </a:r>
            <a:r>
              <a:rPr lang="en-US" sz="375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CMS</a:t>
            </a:r>
            <a:r>
              <a:rPr lang="en-US" sz="375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The Differences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(Las </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Diferencias</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entre </a:t>
            </a:r>
            <a:r>
              <a:rPr lang="en-US" sz="3200" dirty="0">
                <a:ln w="0">
                  <a:solidFill>
                    <a:schemeClr val="bg1"/>
                  </a:solidFill>
                </a:ln>
                <a:solidFill>
                  <a:srgbClr val="0070C0"/>
                </a:solidFill>
                <a:latin typeface="Clarendon Condensed" panose="02040706040705040204" pitchFamily="18" charset="0"/>
                <a:cs typeface="Aharoni" panose="02010803020104030203" pitchFamily="2" charset="-79"/>
              </a:rPr>
              <a:t>DIS</a:t>
            </a:r>
            <a:r>
              <a:rPr lang="en-US" sz="3200" dirty="0">
                <a:ln w="0">
                  <a:solidFill>
                    <a:schemeClr val="bg1"/>
                  </a:solidFill>
                </a:ln>
                <a:latin typeface="Clarendon Condensed" panose="02040706040705040204" pitchFamily="18" charset="0"/>
                <a:cs typeface="Aharoni" panose="02010803020104030203" pitchFamily="2" charset="-79"/>
              </a:rPr>
              <a:t>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y</a:t>
            </a:r>
            <a:r>
              <a:rPr lang="en-US" sz="3200" dirty="0">
                <a:ln w="0">
                  <a:solidFill>
                    <a:schemeClr val="bg1"/>
                  </a:solidFill>
                </a:ln>
                <a:latin typeface="Clarendon Condensed" panose="02040706040705040204" pitchFamily="18" charset="0"/>
                <a:cs typeface="Aharoni" panose="02010803020104030203" pitchFamily="2" charset="-79"/>
              </a:rPr>
              <a:t>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CMS)</a:t>
            </a:r>
            <a:r>
              <a:rPr lang="en-US" sz="3200" dirty="0">
                <a:ln w="0">
                  <a:solidFill>
                    <a:schemeClr val="bg1"/>
                  </a:solid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 </a:t>
            </a:r>
            <a:endParaRPr lang="en-US" sz="4000" dirty="0">
              <a:ln w="0">
                <a:solidFill>
                  <a:schemeClr val="bg1"/>
                </a:solid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endParaRPr>
          </a:p>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Preparing for Success:</a:t>
            </a:r>
            <a:r>
              <a:rPr lang="en-US" sz="3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The Parent-Teacher Connection</a:t>
            </a:r>
          </a:p>
          <a:p>
            <a:pPr marL="457200" lvl="1" indent="0">
              <a:lnSpc>
                <a:spcPct val="100000"/>
              </a:lnSpc>
              <a:buNone/>
            </a:pPr>
            <a:r>
              <a:rPr lang="en-US" sz="2800" dirty="0">
                <a:ln w="0">
                  <a:solidFill>
                    <a:schemeClr val="bg1"/>
                  </a:solidFill>
                </a:ln>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 </a:t>
            </a:r>
            <a:r>
              <a:rPr lang="en-US" sz="2800" dirty="0" err="1">
                <a:ln w="0">
                  <a:solidFill>
                    <a:schemeClr val="bg1"/>
                  </a:solidFill>
                </a:ln>
                <a:solidFill>
                  <a:srgbClr val="800000"/>
                </a:solidFill>
                <a:latin typeface="Clarendon Condensed" panose="02040706040705040204" pitchFamily="18" charset="0"/>
                <a:cs typeface="Aharoni" panose="02010803020104030203" pitchFamily="2" charset="-79"/>
              </a:rPr>
              <a:t>Prepararse</a:t>
            </a:r>
            <a:r>
              <a:rPr lang="en-US" sz="2800" dirty="0">
                <a:ln w="0">
                  <a:solidFill>
                    <a:schemeClr val="bg1"/>
                  </a:solidFill>
                </a:ln>
                <a:solidFill>
                  <a:srgbClr val="800000"/>
                </a:solidFill>
                <a:latin typeface="Clarendon Condensed" panose="02040706040705040204" pitchFamily="18" charset="0"/>
                <a:cs typeface="Aharoni" panose="02010803020104030203" pitchFamily="2" charset="-79"/>
              </a:rPr>
              <a:t> para el </a:t>
            </a:r>
            <a:r>
              <a:rPr lang="en-US" sz="2800" dirty="0" err="1">
                <a:ln w="0">
                  <a:solidFill>
                    <a:schemeClr val="bg1"/>
                  </a:solidFill>
                </a:ln>
                <a:solidFill>
                  <a:srgbClr val="800000"/>
                </a:solidFill>
                <a:latin typeface="Clarendon Condensed" panose="02040706040705040204" pitchFamily="18" charset="0"/>
                <a:cs typeface="Aharoni" panose="02010803020104030203" pitchFamily="2" charset="-79"/>
              </a:rPr>
              <a:t>Éxito</a:t>
            </a:r>
            <a:r>
              <a:rPr lang="en-US" sz="2800" dirty="0">
                <a:ln w="0">
                  <a:solidFill>
                    <a:schemeClr val="bg1"/>
                  </a:solidFill>
                </a:ln>
                <a:solidFill>
                  <a:srgbClr val="800000"/>
                </a:solidFill>
                <a:latin typeface="Clarendon Condensed" panose="02040706040705040204" pitchFamily="18" charset="0"/>
                <a:cs typeface="Aharoni" panose="02010803020104030203" pitchFamily="2" charset="-79"/>
              </a:rPr>
              <a:t>: La </a:t>
            </a:r>
            <a:r>
              <a:rPr lang="en-US" sz="2800" dirty="0" err="1">
                <a:ln w="0">
                  <a:solidFill>
                    <a:schemeClr val="bg1"/>
                  </a:solidFill>
                </a:ln>
                <a:solidFill>
                  <a:srgbClr val="800000"/>
                </a:solidFill>
                <a:latin typeface="Clarendon Condensed" panose="02040706040705040204" pitchFamily="18" charset="0"/>
                <a:cs typeface="Aharoni" panose="02010803020104030203" pitchFamily="2" charset="-79"/>
              </a:rPr>
              <a:t>Conexión</a:t>
            </a:r>
            <a:r>
              <a:rPr lang="en-US" sz="2800" dirty="0">
                <a:ln w="0">
                  <a:solidFill>
                    <a:schemeClr val="bg1"/>
                  </a:solidFill>
                </a:ln>
                <a:solidFill>
                  <a:srgbClr val="800000"/>
                </a:solidFill>
                <a:latin typeface="Clarendon Condensed" panose="02040706040705040204" pitchFamily="18" charset="0"/>
                <a:cs typeface="Aharoni" panose="02010803020104030203" pitchFamily="2" charset="-79"/>
              </a:rPr>
              <a:t> entre Padre y Maestro</a:t>
            </a:r>
          </a:p>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Opportunities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Oportunidades</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Estudiantiles</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a:t>
            </a:r>
          </a:p>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Campus Tour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Recorrer</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el Campus) </a:t>
            </a:r>
            <a:endParaRPr lang="en-US" sz="4000" dirty="0">
              <a:ln w="0">
                <a:solidFill>
                  <a:schemeClr val="bg1"/>
                </a:solidFill>
              </a:ln>
              <a:solidFill>
                <a:srgbClr val="800000"/>
              </a:solidFill>
              <a:latin typeface="Aharoni" panose="02010803020104030203" pitchFamily="2" charset="-79"/>
              <a:cs typeface="Aharoni" panose="02010803020104030203" pitchFamily="2" charset="-79"/>
            </a:endParaRPr>
          </a:p>
          <a:p>
            <a:pPr marL="514350" indent="-514350">
              <a:lnSpc>
                <a:spcPct val="100000"/>
              </a:lnSpc>
              <a:buFont typeface="+mj-lt"/>
              <a:buAutoNum type="arabicPeriod"/>
            </a:pP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Teacher Classroom Visits </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a:t>
            </a:r>
            <a:r>
              <a:rPr lang="en-US" sz="3200" dirty="0" err="1">
                <a:ln w="0">
                  <a:solidFill>
                    <a:schemeClr val="bg1"/>
                  </a:solidFill>
                </a:ln>
                <a:solidFill>
                  <a:srgbClr val="800000"/>
                </a:solidFill>
                <a:latin typeface="Clarendon Condensed" panose="02040706040705040204" pitchFamily="18" charset="0"/>
                <a:cs typeface="Aharoni" panose="02010803020104030203" pitchFamily="2" charset="-79"/>
              </a:rPr>
              <a:t>Visita</a:t>
            </a:r>
            <a:r>
              <a:rPr lang="en-US" sz="3200" dirty="0">
                <a:ln w="0">
                  <a:solidFill>
                    <a:schemeClr val="bg1"/>
                  </a:solidFill>
                </a:ln>
                <a:solidFill>
                  <a:srgbClr val="800000"/>
                </a:solidFill>
                <a:latin typeface="Clarendon Condensed" panose="02040706040705040204" pitchFamily="18" charset="0"/>
                <a:cs typeface="Aharoni" panose="02010803020104030203" pitchFamily="2" charset="-79"/>
              </a:rPr>
              <a:t> de Salon y Maestro)</a:t>
            </a:r>
            <a:endParaRPr lang="en-US" sz="4000" dirty="0">
              <a:ln w="0">
                <a:solidFill>
                  <a:schemeClr val="bg1"/>
                </a:solidFill>
              </a:ln>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9544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32904"/>
            <a:ext cx="10515600" cy="1325563"/>
          </a:xfrm>
        </p:spPr>
        <p:txBody>
          <a:bodyPr>
            <a:normAutofit fontScale="90000"/>
          </a:bodyPr>
          <a:lstStyle/>
          <a:p>
            <a:pPr algn="ctr"/>
            <a:r>
              <a:rPr lang="en-US" sz="66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Assessments</a:t>
            </a:r>
            <a:br>
              <a:rPr lang="en-US" sz="66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s-E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 Evaluación de los Alumnos</a:t>
            </a:r>
            <a:endParaRPr lang="en-US" sz="6600" dirty="0">
              <a:ln w="0">
                <a:solidFill>
                  <a:schemeClr val="bg1"/>
                </a:solidFill>
              </a:ln>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sz="half" idx="1"/>
          </p:nvPr>
        </p:nvSpPr>
        <p:spPr>
          <a:xfrm>
            <a:off x="838199" y="2138362"/>
            <a:ext cx="5181600" cy="4351338"/>
          </a:xfrm>
        </p:spPr>
        <p:txBody>
          <a:bodyPr>
            <a:normAutofit fontScale="77500" lnSpcReduction="20000"/>
          </a:bodyPr>
          <a:lstStyle/>
          <a:p>
            <a:pPr marL="0" indent="0">
              <a:buNone/>
            </a:pPr>
            <a:endParaRPr lang="en-US" sz="3200" b="1" dirty="0">
              <a:ln w="0"/>
              <a:effectLst>
                <a:outerShdw blurRad="38100" dist="19050" dir="2700000" algn="tl" rotWithShape="0">
                  <a:schemeClr val="dk1">
                    <a:alpha val="40000"/>
                  </a:schemeClr>
                </a:outerShdw>
              </a:effectLst>
              <a:latin typeface="Century Gothic" panose="020B0502020202020204" pitchFamily="34" charset="0"/>
            </a:endParaRPr>
          </a:p>
          <a:p>
            <a:pPr marL="0" indent="0">
              <a:buNone/>
            </a:pPr>
            <a:r>
              <a:rPr lang="en-US" sz="3200" b="1" dirty="0">
                <a:ln w="0"/>
                <a:effectLst>
                  <a:outerShdw blurRad="38100" dist="19050" dir="2700000" algn="tl" rotWithShape="0">
                    <a:schemeClr val="dk1">
                      <a:alpha val="40000"/>
                    </a:schemeClr>
                  </a:outerShdw>
                </a:effectLst>
                <a:latin typeface="Century Gothic" panose="020B0502020202020204" pitchFamily="34" charset="0"/>
              </a:rPr>
              <a:t>Measures of Academic Progress (MAP)</a:t>
            </a:r>
          </a:p>
          <a:p>
            <a:pPr lvl="1"/>
            <a:r>
              <a:rPr lang="en-US" sz="2800" dirty="0">
                <a:ln w="0"/>
                <a:effectLst>
                  <a:outerShdw blurRad="38100" dist="19050" dir="2700000" algn="tl" rotWithShape="0">
                    <a:schemeClr val="dk1">
                      <a:alpha val="40000"/>
                    </a:schemeClr>
                  </a:outerShdw>
                </a:effectLst>
                <a:latin typeface="Century Gothic" panose="020B0502020202020204" pitchFamily="34" charset="0"/>
              </a:rPr>
              <a:t>Administered three times per year to monitor student progress in Reading and Math.</a:t>
            </a:r>
          </a:p>
          <a:p>
            <a:pPr marL="457200" lvl="1" indent="0">
              <a:buNone/>
            </a:pPr>
            <a:endParaRPr lang="en-US" sz="2800" dirty="0">
              <a:ln w="0"/>
              <a:effectLst>
                <a:outerShdw blurRad="38100" dist="19050" dir="2700000" algn="tl" rotWithShape="0">
                  <a:schemeClr val="dk1">
                    <a:alpha val="40000"/>
                  </a:schemeClr>
                </a:outerShdw>
              </a:effectLst>
              <a:latin typeface="Century Gothic" panose="020B0502020202020204" pitchFamily="34" charset="0"/>
            </a:endParaRPr>
          </a:p>
          <a:p>
            <a:pPr marL="457200" lvl="1" indent="0">
              <a:buNone/>
            </a:pPr>
            <a:endParaRPr lang="en-US" sz="2800" dirty="0">
              <a:ln w="0"/>
              <a:effectLst>
                <a:outerShdw blurRad="38100" dist="19050" dir="2700000" algn="tl" rotWithShape="0">
                  <a:schemeClr val="dk1">
                    <a:alpha val="40000"/>
                  </a:schemeClr>
                </a:outerShdw>
              </a:effectLst>
              <a:latin typeface="Century Gothic" panose="020B0502020202020204" pitchFamily="34" charset="0"/>
            </a:endParaRPr>
          </a:p>
          <a:p>
            <a:pPr marL="457200" lvl="1" indent="0">
              <a:buNone/>
            </a:pPr>
            <a:endParaRPr lang="en-US" sz="2800" dirty="0">
              <a:ln w="0"/>
              <a:effectLst>
                <a:outerShdw blurRad="38100" dist="19050" dir="2700000" algn="tl" rotWithShape="0">
                  <a:schemeClr val="dk1">
                    <a:alpha val="40000"/>
                  </a:schemeClr>
                </a:outerShdw>
              </a:effectLst>
              <a:latin typeface="Century Gothic" panose="020B0502020202020204" pitchFamily="34" charset="0"/>
            </a:endParaRPr>
          </a:p>
          <a:p>
            <a:pPr marL="0" indent="0">
              <a:buNone/>
            </a:pPr>
            <a:r>
              <a:rPr lang="en-US" sz="3200" b="1" dirty="0">
                <a:latin typeface="Century Gothic" panose="020B0502020202020204" pitchFamily="34" charset="0"/>
              </a:rPr>
              <a:t>Illinois Assessment of Readiness</a:t>
            </a:r>
          </a:p>
          <a:p>
            <a:pPr lvl="1"/>
            <a:r>
              <a:rPr lang="en-US" sz="2800" dirty="0">
                <a:latin typeface="Century Gothic" panose="020B0502020202020204" pitchFamily="34" charset="0"/>
              </a:rPr>
              <a:t>IAR- Illinois Statewide Assessment taken in the spring each school year.</a:t>
            </a:r>
          </a:p>
        </p:txBody>
      </p:sp>
      <p:sp>
        <p:nvSpPr>
          <p:cNvPr id="4" name="Content Placeholder 3">
            <a:extLst>
              <a:ext uri="{FF2B5EF4-FFF2-40B4-BE49-F238E27FC236}">
                <a16:creationId xmlns:a16="http://schemas.microsoft.com/office/drawing/2014/main" id="{1F6698BD-6E7E-4251-BFBF-8B2E922E38BF}"/>
              </a:ext>
            </a:extLst>
          </p:cNvPr>
          <p:cNvSpPr>
            <a:spLocks noGrp="1"/>
          </p:cNvSpPr>
          <p:nvPr>
            <p:ph sz="half" idx="2"/>
          </p:nvPr>
        </p:nvSpPr>
        <p:spPr>
          <a:xfrm>
            <a:off x="6172201" y="2382472"/>
            <a:ext cx="5723387" cy="4107227"/>
          </a:xfrm>
        </p:spPr>
        <p:txBody>
          <a:bodyPr>
            <a:noAutofit/>
          </a:bodyPr>
          <a:lstStyle/>
          <a:p>
            <a:r>
              <a:rPr lang="en-US" sz="2500" b="1" dirty="0" err="1">
                <a:latin typeface="Century Gothic" panose="020B0502020202020204" pitchFamily="34" charset="0"/>
              </a:rPr>
              <a:t>Medidas</a:t>
            </a:r>
            <a:r>
              <a:rPr lang="en-US" sz="2500" b="1" dirty="0">
                <a:latin typeface="Century Gothic" panose="020B0502020202020204" pitchFamily="34" charset="0"/>
              </a:rPr>
              <a:t> de </a:t>
            </a:r>
            <a:r>
              <a:rPr lang="en-US" sz="2500" b="1" dirty="0" err="1">
                <a:latin typeface="Century Gothic" panose="020B0502020202020204" pitchFamily="34" charset="0"/>
              </a:rPr>
              <a:t>progreso</a:t>
            </a:r>
            <a:r>
              <a:rPr lang="en-US" sz="2500" b="1" dirty="0">
                <a:latin typeface="Century Gothic" panose="020B0502020202020204" pitchFamily="34" charset="0"/>
              </a:rPr>
              <a:t> </a:t>
            </a:r>
            <a:r>
              <a:rPr lang="en-US" sz="2500" b="1" dirty="0" err="1">
                <a:latin typeface="Century Gothic" panose="020B0502020202020204" pitchFamily="34" charset="0"/>
              </a:rPr>
              <a:t>académico</a:t>
            </a:r>
            <a:r>
              <a:rPr lang="en-US" sz="2500" b="1" dirty="0">
                <a:latin typeface="Century Gothic" panose="020B0502020202020204" pitchFamily="34" charset="0"/>
              </a:rPr>
              <a:t> (MAP)</a:t>
            </a:r>
          </a:p>
          <a:p>
            <a:pPr lvl="1"/>
            <a:r>
              <a:rPr lang="es-ES" sz="2000" dirty="0">
                <a:solidFill>
                  <a:srgbClr val="800000"/>
                </a:solidFill>
                <a:latin typeface="Century Gothic" panose="020B0502020202020204" pitchFamily="34" charset="0"/>
              </a:rPr>
              <a:t>Administrado tres veces al año para monitorear el progreso de los estudiantes en lectura y matemáticas.</a:t>
            </a:r>
            <a:endParaRPr lang="en-US" sz="2000" dirty="0">
              <a:solidFill>
                <a:srgbClr val="800000"/>
              </a:solidFill>
              <a:latin typeface="Century Gothic" panose="020B0502020202020204" pitchFamily="34" charset="0"/>
            </a:endParaRPr>
          </a:p>
          <a:p>
            <a:endParaRPr lang="en-US" sz="2500" dirty="0">
              <a:solidFill>
                <a:srgbClr val="800000"/>
              </a:solidFill>
              <a:latin typeface="Century Gothic" panose="020B0502020202020204" pitchFamily="34" charset="0"/>
            </a:endParaRPr>
          </a:p>
          <a:p>
            <a:r>
              <a:rPr lang="es-ES" sz="2500" b="1" dirty="0">
                <a:latin typeface="Century Gothic" panose="020B0502020202020204" pitchFamily="34" charset="0"/>
              </a:rPr>
              <a:t>Evaluación de la preparación de Illinois</a:t>
            </a:r>
          </a:p>
          <a:p>
            <a:pPr lvl="1"/>
            <a:r>
              <a:rPr lang="es-ES" sz="2100" dirty="0">
                <a:solidFill>
                  <a:srgbClr val="800000"/>
                </a:solidFill>
                <a:latin typeface="Century Gothic" panose="020B0502020202020204" pitchFamily="34" charset="0"/>
              </a:rPr>
              <a:t>IAR-Illinois evaluación estatal tomada en la primavera cada año escolar</a:t>
            </a:r>
            <a:endParaRPr lang="en-US" sz="2100" dirty="0">
              <a:solidFill>
                <a:srgbClr val="800000"/>
              </a:solidFill>
              <a:latin typeface="Century Gothic" panose="020B0502020202020204" pitchFamily="34" charset="0"/>
            </a:endParaRPr>
          </a:p>
        </p:txBody>
      </p:sp>
    </p:spTree>
    <p:extLst>
      <p:ext uri="{BB962C8B-B14F-4D97-AF65-F5344CB8AC3E}">
        <p14:creationId xmlns:p14="http://schemas.microsoft.com/office/powerpoint/2010/main" val="366476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1900" y="2486762"/>
            <a:ext cx="8583386" cy="3746258"/>
          </a:xfrm>
        </p:spPr>
        <p:txBody>
          <a:bodyPr>
            <a:normAutofit fontScale="90000"/>
          </a:bodyPr>
          <a:lstStyle/>
          <a:p>
            <a:pPr>
              <a:lnSpc>
                <a:spcPct val="100000"/>
              </a:lnSpc>
            </a:pPr>
            <a:r>
              <a:rPr lang="en-US" sz="4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22</a:t>
            </a:r>
            <a:r>
              <a:rPr lang="en-US" sz="32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years in education </a:t>
            </a:r>
            <a:r>
              <a:rPr lang="en-US" sz="2400" dirty="0">
                <a:ln w="0">
                  <a:solidFill>
                    <a:schemeClr val="bg1"/>
                  </a:solidFill>
                </a:ln>
                <a:latin typeface="Aharoni" panose="02010803020104030203" pitchFamily="2" charset="-79"/>
                <a:cs typeface="Aharoni" panose="02010803020104030203" pitchFamily="2" charset="-79"/>
              </a:rPr>
              <a:t>(22 </a:t>
            </a:r>
            <a:r>
              <a:rPr lang="en-US" sz="2400" dirty="0" err="1">
                <a:ln w="0">
                  <a:solidFill>
                    <a:schemeClr val="bg1"/>
                  </a:solidFill>
                </a:ln>
                <a:latin typeface="Aharoni" panose="02010803020104030203" pitchFamily="2" charset="-79"/>
                <a:cs typeface="Aharoni" panose="02010803020104030203" pitchFamily="2" charset="-79"/>
              </a:rPr>
              <a:t>años</a:t>
            </a:r>
            <a:r>
              <a:rPr lang="en-US" sz="2400" dirty="0">
                <a:ln w="0">
                  <a:solidFill>
                    <a:schemeClr val="bg1"/>
                  </a:solidFill>
                </a:ln>
                <a:latin typeface="Aharoni" panose="02010803020104030203" pitchFamily="2" charset="-79"/>
                <a:cs typeface="Aharoni" panose="02010803020104030203" pitchFamily="2" charset="-79"/>
              </a:rPr>
              <a:t> </a:t>
            </a:r>
            <a:r>
              <a:rPr lang="en-US" sz="2400" dirty="0" err="1">
                <a:ln w="0">
                  <a:solidFill>
                    <a:schemeClr val="bg1"/>
                  </a:solidFill>
                </a:ln>
                <a:latin typeface="Aharoni" panose="02010803020104030203" pitchFamily="2" charset="-79"/>
                <a:cs typeface="Aharoni" panose="02010803020104030203" pitchFamily="2" charset="-79"/>
              </a:rPr>
              <a:t>en</a:t>
            </a:r>
            <a:r>
              <a:rPr lang="en-US" sz="2400" dirty="0">
                <a:ln w="0">
                  <a:solidFill>
                    <a:schemeClr val="bg1"/>
                  </a:solidFill>
                </a:ln>
                <a:latin typeface="Aharoni" panose="02010803020104030203" pitchFamily="2" charset="-79"/>
                <a:cs typeface="Aharoni" panose="02010803020104030203" pitchFamily="2" charset="-79"/>
              </a:rPr>
              <a:t> </a:t>
            </a:r>
            <a:r>
              <a:rPr lang="en-US" sz="2400" dirty="0" err="1">
                <a:ln w="0">
                  <a:solidFill>
                    <a:schemeClr val="bg1"/>
                  </a:solidFill>
                </a:ln>
                <a:latin typeface="Aharoni" panose="02010803020104030203" pitchFamily="2" charset="-79"/>
                <a:cs typeface="Aharoni" panose="02010803020104030203" pitchFamily="2" charset="-79"/>
              </a:rPr>
              <a:t>educación</a:t>
            </a:r>
            <a:r>
              <a:rPr lang="en-US" sz="2400" dirty="0">
                <a:ln w="0">
                  <a:solidFill>
                    <a:schemeClr val="bg1"/>
                  </a:solidFill>
                </a:ln>
                <a:latin typeface="Aharoni" panose="02010803020104030203" pitchFamily="2" charset="-79"/>
                <a:cs typeface="Aharoni" panose="02010803020104030203" pitchFamily="2" charset="-79"/>
              </a:rPr>
              <a:t>)</a:t>
            </a:r>
            <a:br>
              <a:rPr lang="en-US" sz="2400" dirty="0">
                <a:ln w="0">
                  <a:solidFill>
                    <a:schemeClr val="bg1"/>
                  </a:solidFill>
                </a:ln>
                <a:latin typeface="Aharoni" panose="02010803020104030203" pitchFamily="2" charset="-79"/>
                <a:cs typeface="Aharoni" panose="02010803020104030203" pitchFamily="2" charset="-79"/>
              </a:rPr>
            </a:br>
            <a:br>
              <a:rPr lang="en-US" sz="2400" dirty="0">
                <a:ln w="0">
                  <a:solidFill>
                    <a:schemeClr val="bg1"/>
                  </a:solidFill>
                </a:ln>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Bachelor of Science in Elementary Education</a:t>
            </a: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r>
            <a:r>
              <a:rPr lang="es-ES" sz="2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Licenciada en Ciencias en Educación Primaria)</a:t>
            </a:r>
            <a:br>
              <a:rPr lang="es-ES" sz="2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Master of Science in Education</a:t>
            </a: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r>
            <a:r>
              <a:rPr lang="es-ES" sz="2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Maestría en Ciencias en Educación)</a:t>
            </a:r>
            <a:br>
              <a:rPr lang="es-ES" sz="22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Southern Illinois University Edwardsville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72" y="1524551"/>
            <a:ext cx="3200399" cy="4125135"/>
          </a:xfrm>
          <a:prstGeom prst="rect">
            <a:avLst/>
          </a:prstGeom>
        </p:spPr>
      </p:pic>
      <p:sp>
        <p:nvSpPr>
          <p:cNvPr id="8" name="Rectangle 7"/>
          <p:cNvSpPr/>
          <p:nvPr/>
        </p:nvSpPr>
        <p:spPr>
          <a:xfrm>
            <a:off x="1579713" y="62797"/>
            <a:ext cx="9462847" cy="1631216"/>
          </a:xfrm>
          <a:prstGeom prst="rect">
            <a:avLst/>
          </a:prstGeom>
          <a:noFill/>
        </p:spPr>
        <p:txBody>
          <a:bodyPr wrap="none" lIns="91440" tIns="45720" rIns="91440" bIns="45720">
            <a:spAutoFit/>
          </a:bodyPr>
          <a:lstStyle/>
          <a:p>
            <a:pPr algn="ctr"/>
            <a:r>
              <a:rPr lang="en-U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The Teacher’s Perspective</a:t>
            </a:r>
          </a:p>
          <a:p>
            <a:pPr algn="ct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 </a:t>
            </a:r>
            <a:r>
              <a:rPr lang="en-US" sz="40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Perspectiva</a:t>
            </a: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del Maestro</a:t>
            </a:r>
            <a:endParaRPr lang="en-US" sz="4000" b="0" cap="none" spc="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4" name="Rectangle 3"/>
          <p:cNvSpPr/>
          <p:nvPr/>
        </p:nvSpPr>
        <p:spPr>
          <a:xfrm>
            <a:off x="3049970" y="1524551"/>
            <a:ext cx="7992590" cy="1107996"/>
          </a:xfrm>
          <a:prstGeom prst="rect">
            <a:avLst/>
          </a:prstGeom>
          <a:noFill/>
        </p:spPr>
        <p:txBody>
          <a:bodyPr wrap="square" lIns="91440" tIns="45720" rIns="91440" bIns="45720">
            <a:spAutoFit/>
          </a:bodyPr>
          <a:lstStyle/>
          <a:p>
            <a:pPr algn="ctr"/>
            <a:r>
              <a:rPr lang="en-US" sz="44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Ms. Hulliung: </a:t>
            </a:r>
            <a:r>
              <a:rPr lang="en-US" sz="66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7</a:t>
            </a:r>
            <a:r>
              <a:rPr lang="en-US" sz="44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 Science</a:t>
            </a:r>
          </a:p>
        </p:txBody>
      </p:sp>
    </p:spTree>
    <p:extLst>
      <p:ext uri="{BB962C8B-B14F-4D97-AF65-F5344CB8AC3E}">
        <p14:creationId xmlns:p14="http://schemas.microsoft.com/office/powerpoint/2010/main" val="78646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2143" y="2478890"/>
            <a:ext cx="7992590" cy="3844997"/>
          </a:xfrm>
        </p:spPr>
        <p:txBody>
          <a:bodyPr>
            <a:normAutofit fontScale="90000"/>
          </a:bodyPr>
          <a:lstStyle/>
          <a:p>
            <a:pPr>
              <a:lnSpc>
                <a:spcPct val="100000"/>
              </a:lnSpc>
            </a:pP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CMS Baseball &amp; Basketball</a:t>
            </a: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Béisbol</a:t>
            </a:r>
            <a: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&amp; </a:t>
            </a:r>
            <a:r>
              <a:rPr lang="en-US" sz="28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Baloncesto</a:t>
            </a:r>
            <a:b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IMSA Fusion</a:t>
            </a: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Fusión</a:t>
            </a:r>
            <a: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de IMSA</a:t>
            </a:r>
            <a:br>
              <a:rPr lang="en-US" sz="28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HOOLOO</a:t>
            </a: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National Junior Honor Society Inductee</a:t>
            </a:r>
          </a:p>
        </p:txBody>
      </p:sp>
      <p:sp>
        <p:nvSpPr>
          <p:cNvPr id="8" name="Rectangle 7"/>
          <p:cNvSpPr/>
          <p:nvPr/>
        </p:nvSpPr>
        <p:spPr>
          <a:xfrm>
            <a:off x="1501319" y="0"/>
            <a:ext cx="9411551" cy="1631216"/>
          </a:xfrm>
          <a:prstGeom prst="rect">
            <a:avLst/>
          </a:prstGeom>
          <a:noFill/>
        </p:spPr>
        <p:txBody>
          <a:bodyPr wrap="none" lIns="91440" tIns="45720" rIns="91440" bIns="45720">
            <a:spAutoFit/>
          </a:bodyPr>
          <a:lstStyle/>
          <a:p>
            <a:pPr algn="ctr"/>
            <a:r>
              <a:rPr lang="en-US" sz="6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The Student’s Perspective</a:t>
            </a:r>
          </a:p>
          <a:p>
            <a:pPr algn="ct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 </a:t>
            </a:r>
            <a:r>
              <a:rPr lang="en-US" sz="40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Perspectiva</a:t>
            </a:r>
            <a:r>
              <a:rPr lang="en-US" sz="4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del </a:t>
            </a:r>
            <a:r>
              <a:rPr lang="en-US" sz="4000" dirty="0" err="1">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Estudiante</a:t>
            </a:r>
            <a:endParaRPr lang="en-US" sz="4000" b="0" cap="none" spc="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4" name="Rectangle 3"/>
          <p:cNvSpPr/>
          <p:nvPr/>
        </p:nvSpPr>
        <p:spPr>
          <a:xfrm>
            <a:off x="3410935" y="1370895"/>
            <a:ext cx="7992590" cy="1107996"/>
          </a:xfrm>
          <a:prstGeom prst="rect">
            <a:avLst/>
          </a:prstGeom>
          <a:noFill/>
        </p:spPr>
        <p:txBody>
          <a:bodyPr wrap="square" lIns="91440" tIns="45720" rIns="91440" bIns="45720">
            <a:spAutoFit/>
          </a:bodyPr>
          <a:lstStyle/>
          <a:p>
            <a:pPr algn="ctr"/>
            <a:r>
              <a:rPr lang="en-US" sz="44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Cole McClusky</a:t>
            </a:r>
            <a:r>
              <a:rPr lang="en-US" sz="44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66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7</a:t>
            </a:r>
            <a:r>
              <a:rPr lang="en-US" sz="44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 Grade</a:t>
            </a:r>
          </a:p>
        </p:txBody>
      </p:sp>
      <p:pic>
        <p:nvPicPr>
          <p:cNvPr id="1026" name="Picture 2" descr="No Picture Fou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178" y="1524551"/>
            <a:ext cx="2945757" cy="392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5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57000" b="-23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12192000" cy="1015663"/>
          </a:xfrm>
          <a:prstGeom prst="rect">
            <a:avLst/>
          </a:prstGeom>
          <a:noFill/>
        </p:spPr>
        <p:txBody>
          <a:bodyPr wrap="square" lIns="91440" tIns="45720" rIns="91440" bIns="45720">
            <a:spAutoFit/>
          </a:bodyPr>
          <a:lstStyle/>
          <a:p>
            <a:pPr algn="ctr"/>
            <a:r>
              <a:rPr lang="en-US" sz="6000" b="0" cap="none" spc="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Opportunities</a:t>
            </a:r>
          </a:p>
        </p:txBody>
      </p:sp>
      <p:sp>
        <p:nvSpPr>
          <p:cNvPr id="5" name="Rectangle 4"/>
          <p:cNvSpPr/>
          <p:nvPr/>
        </p:nvSpPr>
        <p:spPr>
          <a:xfrm>
            <a:off x="653143" y="1135601"/>
            <a:ext cx="5192485" cy="5509200"/>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FCA</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HOOLOOs</a:t>
            </a:r>
          </a:p>
          <a:p>
            <a:pPr marL="685800" indent="-685800">
              <a:buFont typeface="Arial" panose="020B0604020202020204" pitchFamily="34" charset="0"/>
              <a:buChar char="•"/>
            </a:pPr>
            <a:r>
              <a:rPr lang="en-US" sz="4400" b="0" cap="none" spc="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Student Council</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IMSA Fusion</a:t>
            </a:r>
          </a:p>
          <a:p>
            <a:pPr marL="685800" indent="-685800">
              <a:buFont typeface="Arial" panose="020B0604020202020204" pitchFamily="34" charset="0"/>
              <a:buChar char="•"/>
            </a:pPr>
            <a:r>
              <a:rPr lang="en-US" sz="4400" b="0" cap="none" spc="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Pep Club</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Spelling Bee</a:t>
            </a:r>
          </a:p>
          <a:p>
            <a:pPr marL="685800" indent="-685800">
              <a:buFont typeface="Arial" panose="020B0604020202020204" pitchFamily="34" charset="0"/>
              <a:buChar char="•"/>
            </a:pPr>
            <a:r>
              <a:rPr lang="en-US" sz="4400" b="0" cap="none" spc="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Band</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Chorus</a:t>
            </a:r>
            <a:endParaRPr lang="en-US" sz="4400" b="0" cap="none" spc="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7" name="Rectangle 6"/>
          <p:cNvSpPr/>
          <p:nvPr/>
        </p:nvSpPr>
        <p:spPr>
          <a:xfrm>
            <a:off x="6809014" y="1135601"/>
            <a:ext cx="5382986" cy="5509200"/>
          </a:xfrm>
          <a:prstGeom prst="rect">
            <a:avLst/>
          </a:prstGeom>
        </p:spPr>
        <p:txBody>
          <a:bodyPr wrap="square">
            <a:spAutoFit/>
          </a:bodyPr>
          <a:lstStyle/>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Cross Country</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Baseball</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Softball</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Cheerleading</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Dance Team</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Basketball</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Wrestling</a:t>
            </a:r>
          </a:p>
          <a:p>
            <a:pPr marL="685800" indent="-685800">
              <a:buFont typeface="Arial" panose="020B0604020202020204" pitchFamily="34" charset="0"/>
              <a:buChar char="•"/>
            </a:pPr>
            <a:r>
              <a:rPr lang="en-US" sz="4400" dirty="0">
                <a:ln w="0"/>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Track &amp; Field</a:t>
            </a:r>
            <a:endParaRPr lang="en-US" sz="44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0037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1" y="2505695"/>
            <a:ext cx="12192000" cy="1325563"/>
          </a:xfrm>
        </p:spPr>
        <p:txBody>
          <a:bodyPr>
            <a:normAutofit fontScale="90000"/>
          </a:bodyPr>
          <a:lstStyle/>
          <a:p>
            <a:pPr algn="ct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Questions?</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err="1">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Preguntas</a:t>
            </a: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r>
          </a:p>
        </p:txBody>
      </p:sp>
      <p:sp>
        <p:nvSpPr>
          <p:cNvPr id="3" name="Rectangle 2">
            <a:extLst>
              <a:ext uri="{FF2B5EF4-FFF2-40B4-BE49-F238E27FC236}">
                <a16:creationId xmlns:a16="http://schemas.microsoft.com/office/drawing/2014/main" id="{1E10A19D-BCC7-4BB0-865A-F8A8E3A93A1C}"/>
              </a:ext>
            </a:extLst>
          </p:cNvPr>
          <p:cNvSpPr/>
          <p:nvPr/>
        </p:nvSpPr>
        <p:spPr>
          <a:xfrm>
            <a:off x="3148043" y="3494015"/>
            <a:ext cx="619080" cy="1200329"/>
          </a:xfrm>
          <a:prstGeom prst="rect">
            <a:avLst/>
          </a:prstGeom>
        </p:spPr>
        <p:txBody>
          <a:bodyPr wrap="none">
            <a:spAutoFit/>
          </a:bodyPr>
          <a:lstStyle/>
          <a:p>
            <a:r>
              <a:rPr lang="en-US" sz="7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418880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40972"/>
            <a:ext cx="12192000" cy="4049486"/>
          </a:xfrm>
        </p:spPr>
        <p:txBody>
          <a:bodyPr>
            <a:normAutofit/>
          </a:bodyPr>
          <a:lstStyle/>
          <a:p>
            <a:pPr algn="ct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Building Tour</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&amp;</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Classroom Visits</a:t>
            </a:r>
          </a:p>
        </p:txBody>
      </p:sp>
      <p:sp>
        <p:nvSpPr>
          <p:cNvPr id="3" name="TextBox 2">
            <a:extLst>
              <a:ext uri="{FF2B5EF4-FFF2-40B4-BE49-F238E27FC236}">
                <a16:creationId xmlns:a16="http://schemas.microsoft.com/office/drawing/2014/main" id="{6502577D-636F-4FF3-B267-6503BCB7E3E1}"/>
              </a:ext>
            </a:extLst>
          </p:cNvPr>
          <p:cNvSpPr txBox="1"/>
          <p:nvPr/>
        </p:nvSpPr>
        <p:spPr>
          <a:xfrm>
            <a:off x="738232" y="5247696"/>
            <a:ext cx="11367082" cy="646331"/>
          </a:xfrm>
          <a:prstGeom prst="rect">
            <a:avLst/>
          </a:prstGeom>
          <a:noFill/>
        </p:spPr>
        <p:txBody>
          <a:bodyPr wrap="square" rtlCol="0">
            <a:spAutoFit/>
          </a:bodyPr>
          <a:lstStyle/>
          <a:p>
            <a:pPr algn="ctr"/>
            <a:r>
              <a:rPr lang="en-US" sz="3600" dirty="0" err="1">
                <a:solidFill>
                  <a:srgbClr val="800000"/>
                </a:solidFill>
                <a:latin typeface="Aharoni" panose="02010803020104030203" pitchFamily="2" charset="-79"/>
                <a:cs typeface="Aharoni" panose="02010803020104030203" pitchFamily="2" charset="-79"/>
              </a:rPr>
              <a:t>Recorrer</a:t>
            </a:r>
            <a:r>
              <a:rPr lang="en-US" sz="3600" dirty="0">
                <a:solidFill>
                  <a:srgbClr val="800000"/>
                </a:solidFill>
                <a:latin typeface="Aharoni" panose="02010803020104030203" pitchFamily="2" charset="-79"/>
                <a:cs typeface="Aharoni" panose="02010803020104030203" pitchFamily="2" charset="-79"/>
              </a:rPr>
              <a:t> El </a:t>
            </a:r>
            <a:r>
              <a:rPr lang="en-US" sz="3600" dirty="0" err="1">
                <a:solidFill>
                  <a:srgbClr val="800000"/>
                </a:solidFill>
                <a:latin typeface="Aharoni" panose="02010803020104030203" pitchFamily="2" charset="-79"/>
                <a:cs typeface="Aharoni" panose="02010803020104030203" pitchFamily="2" charset="-79"/>
              </a:rPr>
              <a:t>Edificio</a:t>
            </a:r>
            <a:r>
              <a:rPr lang="en-US" sz="3600" dirty="0">
                <a:solidFill>
                  <a:srgbClr val="800000"/>
                </a:solidFill>
                <a:latin typeface="Aharoni" panose="02010803020104030203" pitchFamily="2" charset="-79"/>
                <a:cs typeface="Aharoni" panose="02010803020104030203" pitchFamily="2" charset="-79"/>
              </a:rPr>
              <a:t> y </a:t>
            </a:r>
            <a:r>
              <a:rPr lang="en-US" sz="3600" dirty="0" err="1">
                <a:solidFill>
                  <a:srgbClr val="800000"/>
                </a:solidFill>
                <a:latin typeface="Aharoni" panose="02010803020104030203" pitchFamily="2" charset="-79"/>
                <a:cs typeface="Aharoni" panose="02010803020104030203" pitchFamily="2" charset="-79"/>
              </a:rPr>
              <a:t>Visitar</a:t>
            </a:r>
            <a:r>
              <a:rPr lang="en-US" sz="3600" dirty="0">
                <a:solidFill>
                  <a:srgbClr val="800000"/>
                </a:solidFill>
                <a:latin typeface="Aharoni" panose="02010803020104030203" pitchFamily="2" charset="-79"/>
                <a:cs typeface="Aharoni" panose="02010803020104030203" pitchFamily="2" charset="-79"/>
              </a:rPr>
              <a:t> el Salón de </a:t>
            </a:r>
            <a:r>
              <a:rPr lang="en-US" sz="3600" dirty="0" err="1">
                <a:solidFill>
                  <a:srgbClr val="800000"/>
                </a:solidFill>
                <a:latin typeface="Aharoni" panose="02010803020104030203" pitchFamily="2" charset="-79"/>
                <a:cs typeface="Aharoni" panose="02010803020104030203" pitchFamily="2" charset="-79"/>
              </a:rPr>
              <a:t>Clase</a:t>
            </a:r>
            <a:endParaRPr lang="en-US" sz="36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0297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80528"/>
            <a:ext cx="12192000" cy="1325563"/>
          </a:xfrm>
        </p:spPr>
        <p:txBody>
          <a:bodyPr>
            <a:normAutofit fontScale="90000"/>
          </a:bodyPr>
          <a:lstStyle/>
          <a:p>
            <a:pPr algn="ct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School Information</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err="1">
                <a:ln w="0">
                  <a:no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Información</a:t>
            </a:r>
            <a:r>
              <a:rPr lang="en-US" sz="8000" dirty="0">
                <a:ln w="0">
                  <a:no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 de la Escuela</a:t>
            </a:r>
          </a:p>
        </p:txBody>
      </p:sp>
    </p:spTree>
    <p:extLst>
      <p:ext uri="{BB962C8B-B14F-4D97-AF65-F5344CB8AC3E}">
        <p14:creationId xmlns:p14="http://schemas.microsoft.com/office/powerpoint/2010/main" val="8553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20000" pressure="17"/>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10515600" cy="1325563"/>
          </a:xfrm>
        </p:spPr>
        <p:txBody>
          <a:bodyPr>
            <a:normAutofit fontScale="90000"/>
          </a:bodyPr>
          <a:lstStyle/>
          <a:p>
            <a:r>
              <a:rPr lang="en-US" sz="6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Administration</a:t>
            </a:r>
            <a:br>
              <a:rPr lang="en-US" sz="6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6000" dirty="0">
                <a:ln w="0">
                  <a:solidFill>
                    <a:schemeClr val="bg1"/>
                  </a:solid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6000" dirty="0" err="1">
                <a:ln w="0">
                  <a:solidFill>
                    <a:schemeClr val="bg1"/>
                  </a:solid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Administración</a:t>
            </a:r>
            <a:endParaRPr lang="en-US" sz="6000" b="1" dirty="0">
              <a:ln w="0">
                <a:solidFill>
                  <a:schemeClr val="bg1"/>
                </a:solidFill>
              </a:ln>
              <a:solidFill>
                <a:srgbClr val="800000"/>
              </a:solidFill>
              <a:latin typeface="Aharoni" panose="02010803020104030203" pitchFamily="2" charset="-79"/>
              <a:cs typeface="Aharoni" panose="02010803020104030203" pitchFamily="2" charset="-79"/>
            </a:endParaRPr>
          </a:p>
        </p:txBody>
      </p:sp>
      <p:sp>
        <p:nvSpPr>
          <p:cNvPr id="6" name="Rectangle 5"/>
          <p:cNvSpPr/>
          <p:nvPr/>
        </p:nvSpPr>
        <p:spPr>
          <a:xfrm>
            <a:off x="97322" y="1414463"/>
            <a:ext cx="6863444" cy="5539978"/>
          </a:xfrm>
          <a:prstGeom prst="rect">
            <a:avLst/>
          </a:prstGeom>
        </p:spPr>
        <p:txBody>
          <a:bodyPr wrap="square">
            <a:spAutoFit/>
          </a:bodyPr>
          <a:lstStyle/>
          <a:p>
            <a:r>
              <a:rPr lang="en-US" sz="2000" b="1" dirty="0">
                <a:latin typeface="Aharoni" panose="02010803020104030203" pitchFamily="2" charset="-79"/>
                <a:cs typeface="Aharoni" panose="02010803020104030203" pitchFamily="2" charset="-79"/>
              </a:rPr>
              <a:t>Dr. Kimberly Jackson</a:t>
            </a:r>
          </a:p>
          <a:p>
            <a:r>
              <a:rPr lang="en-US" sz="2000" b="1" dirty="0">
                <a:latin typeface="Aharoni" panose="02010803020104030203" pitchFamily="2" charset="-79"/>
                <a:cs typeface="Aharoni" panose="02010803020104030203" pitchFamily="2" charset="-79"/>
              </a:rPr>
              <a:t>Principal </a:t>
            </a:r>
          </a:p>
          <a:p>
            <a:r>
              <a:rPr lang="en-US" b="1" dirty="0">
                <a:latin typeface="Aharoni" panose="02010803020104030203" pitchFamily="2" charset="-79"/>
                <a:cs typeface="Aharoni" panose="02010803020104030203" pitchFamily="2" charset="-79"/>
                <a:hlinkClick r:id="rId4"/>
              </a:rPr>
              <a:t>kjackson@cusd.kahoks.org</a:t>
            </a:r>
            <a:r>
              <a:rPr lang="en-US" sz="2000" b="1" dirty="0">
                <a:latin typeface="Aharoni" panose="02010803020104030203" pitchFamily="2" charset="-79"/>
                <a:cs typeface="Aharoni" panose="02010803020104030203" pitchFamily="2" charset="-79"/>
              </a:rPr>
              <a:t> </a:t>
            </a:r>
          </a:p>
          <a:p>
            <a:endParaRPr lang="en-US" sz="2400" b="1" dirty="0">
              <a:latin typeface="Aharoni" panose="02010803020104030203" pitchFamily="2" charset="-79"/>
              <a:cs typeface="Aharoni" panose="02010803020104030203" pitchFamily="2" charset="-79"/>
            </a:endParaRPr>
          </a:p>
          <a:p>
            <a:r>
              <a:rPr lang="en-US" sz="2000" b="1" dirty="0">
                <a:latin typeface="Aharoni" panose="02010803020104030203" pitchFamily="2" charset="-79"/>
                <a:cs typeface="Aharoni" panose="02010803020104030203" pitchFamily="2" charset="-79"/>
              </a:rPr>
              <a:t>Ms. Madonna Harris</a:t>
            </a:r>
          </a:p>
          <a:p>
            <a:r>
              <a:rPr lang="en-US" sz="2000" b="1" dirty="0">
                <a:latin typeface="Aharoni" panose="02010803020104030203" pitchFamily="2" charset="-79"/>
                <a:cs typeface="Aharoni" panose="02010803020104030203" pitchFamily="2" charset="-79"/>
              </a:rPr>
              <a:t>Assistant Principal </a:t>
            </a:r>
          </a:p>
          <a:p>
            <a:r>
              <a:rPr lang="en-US" sz="2000" b="1" dirty="0">
                <a:solidFill>
                  <a:srgbClr val="800000"/>
                </a:solidFill>
                <a:latin typeface="Clarendon Condensed" panose="02040706040705040204" pitchFamily="18" charset="0"/>
                <a:cs typeface="Aharoni" panose="02010803020104030203" pitchFamily="2" charset="-79"/>
              </a:rPr>
              <a:t>(</a:t>
            </a:r>
            <a:r>
              <a:rPr lang="en-US" sz="2000" b="1" dirty="0" err="1">
                <a:solidFill>
                  <a:srgbClr val="800000"/>
                </a:solidFill>
                <a:latin typeface="Clarendon Condensed" panose="02040706040705040204" pitchFamily="18" charset="0"/>
                <a:cs typeface="Aharoni" panose="02010803020104030203" pitchFamily="2" charset="-79"/>
              </a:rPr>
              <a:t>Vicedirectora</a:t>
            </a:r>
            <a:r>
              <a:rPr lang="en-US" sz="2000" b="1" dirty="0">
                <a:solidFill>
                  <a:srgbClr val="800000"/>
                </a:solidFill>
                <a:latin typeface="Clarendon Condensed" panose="02040706040705040204" pitchFamily="18" charset="0"/>
                <a:cs typeface="Aharoni" panose="02010803020104030203" pitchFamily="2" charset="-79"/>
              </a:rPr>
              <a:t>)</a:t>
            </a:r>
            <a:endParaRPr lang="en-US" sz="2000" b="1" dirty="0">
              <a:solidFill>
                <a:srgbClr val="800000"/>
              </a:solidFill>
              <a:latin typeface="Aharoni" panose="02010803020104030203" pitchFamily="2" charset="-79"/>
              <a:cs typeface="Aharoni" panose="02010803020104030203" pitchFamily="2" charset="-79"/>
            </a:endParaRPr>
          </a:p>
          <a:p>
            <a:r>
              <a:rPr lang="en-US" b="1" dirty="0">
                <a:latin typeface="Aharoni" panose="02010803020104030203" pitchFamily="2" charset="-79"/>
                <a:cs typeface="Aharoni" panose="02010803020104030203" pitchFamily="2" charset="-79"/>
                <a:hlinkClick r:id="rId5"/>
              </a:rPr>
              <a:t>maharris@cusd.kahoks.org</a:t>
            </a:r>
            <a:r>
              <a:rPr lang="en-US" sz="2000" b="1" dirty="0">
                <a:latin typeface="Aharoni" panose="02010803020104030203" pitchFamily="2" charset="-79"/>
                <a:cs typeface="Aharoni" panose="02010803020104030203" pitchFamily="2" charset="-79"/>
              </a:rPr>
              <a:t> </a:t>
            </a:r>
          </a:p>
          <a:p>
            <a:endParaRPr lang="en-US" sz="2400" b="1" dirty="0">
              <a:latin typeface="Aharoni" panose="02010803020104030203" pitchFamily="2" charset="-79"/>
              <a:cs typeface="Aharoni" panose="02010803020104030203" pitchFamily="2" charset="-79"/>
            </a:endParaRPr>
          </a:p>
          <a:p>
            <a:r>
              <a:rPr lang="en-US" sz="2000" b="1" dirty="0">
                <a:latin typeface="Aharoni" panose="02010803020104030203" pitchFamily="2" charset="-79"/>
                <a:cs typeface="Aharoni" panose="02010803020104030203" pitchFamily="2" charset="-79"/>
              </a:rPr>
              <a:t>Mr. Kevin Moore</a:t>
            </a:r>
          </a:p>
          <a:p>
            <a:r>
              <a:rPr lang="en-US" sz="2000" b="1" dirty="0">
                <a:latin typeface="Aharoni" panose="02010803020104030203" pitchFamily="2" charset="-79"/>
                <a:cs typeface="Aharoni" panose="02010803020104030203" pitchFamily="2" charset="-79"/>
              </a:rPr>
              <a:t>Assistant Principal/Athletic Director</a:t>
            </a:r>
          </a:p>
          <a:p>
            <a:r>
              <a:rPr lang="en-US" sz="2000" b="1" dirty="0">
                <a:solidFill>
                  <a:srgbClr val="800000"/>
                </a:solidFill>
                <a:latin typeface="Clarendon Condensed" panose="02040706040705040204" pitchFamily="18" charset="0"/>
                <a:cs typeface="Aharoni" panose="02010803020104030203" pitchFamily="2" charset="-79"/>
              </a:rPr>
              <a:t>(</a:t>
            </a:r>
            <a:r>
              <a:rPr lang="en-US" sz="2000" b="1" dirty="0" err="1">
                <a:solidFill>
                  <a:srgbClr val="800000"/>
                </a:solidFill>
                <a:latin typeface="Clarendon Condensed" panose="02040706040705040204" pitchFamily="18" charset="0"/>
                <a:cs typeface="Aharoni" panose="02010803020104030203" pitchFamily="2" charset="-79"/>
              </a:rPr>
              <a:t>Vicedirector</a:t>
            </a:r>
            <a:r>
              <a:rPr lang="en-US" sz="2000" b="1" dirty="0">
                <a:solidFill>
                  <a:srgbClr val="800000"/>
                </a:solidFill>
                <a:latin typeface="Clarendon Condensed" panose="02040706040705040204" pitchFamily="18" charset="0"/>
                <a:cs typeface="Aharoni" panose="02010803020104030203" pitchFamily="2" charset="-79"/>
              </a:rPr>
              <a:t>/ El Director Atlético)</a:t>
            </a:r>
          </a:p>
          <a:p>
            <a:r>
              <a:rPr lang="en-US" b="1" dirty="0">
                <a:latin typeface="Aharoni" panose="02010803020104030203" pitchFamily="2" charset="-79"/>
                <a:cs typeface="Aharoni" panose="02010803020104030203" pitchFamily="2" charset="-79"/>
                <a:hlinkClick r:id="rId6"/>
              </a:rPr>
              <a:t>kmoore@cusd.kahoks.org</a:t>
            </a:r>
            <a:r>
              <a:rPr lang="en-US" b="1" dirty="0">
                <a:latin typeface="Aharoni" panose="02010803020104030203" pitchFamily="2" charset="-79"/>
                <a:cs typeface="Aharoni" panose="02010803020104030203" pitchFamily="2" charset="-79"/>
              </a:rPr>
              <a:t> </a:t>
            </a:r>
          </a:p>
          <a:p>
            <a:endParaRPr lang="en-US" sz="2000" b="1" dirty="0">
              <a:latin typeface="Aharoni" panose="02010803020104030203" pitchFamily="2" charset="-79"/>
              <a:cs typeface="Aharoni" panose="02010803020104030203" pitchFamily="2" charset="-79"/>
            </a:endParaRPr>
          </a:p>
          <a:p>
            <a:r>
              <a:rPr lang="en-US" sz="2000" b="1" dirty="0">
                <a:latin typeface="Aharoni" panose="02010803020104030203" pitchFamily="2" charset="-79"/>
                <a:cs typeface="Aharoni" panose="02010803020104030203" pitchFamily="2" charset="-79"/>
              </a:rPr>
              <a:t>School Office </a:t>
            </a:r>
          </a:p>
          <a:p>
            <a:r>
              <a:rPr lang="en-US" b="1" dirty="0">
                <a:latin typeface="Aharoni" panose="02010803020104030203" pitchFamily="2" charset="-79"/>
                <a:cs typeface="Aharoni" panose="02010803020104030203" pitchFamily="2" charset="-79"/>
              </a:rPr>
              <a:t>Phone: </a:t>
            </a:r>
            <a:r>
              <a:rPr lang="en-US" sz="2400" dirty="0">
                <a:latin typeface="Aharoni" panose="02010803020104030203" pitchFamily="2" charset="-79"/>
                <a:cs typeface="Aharoni" panose="02010803020104030203" pitchFamily="2" charset="-79"/>
              </a:rPr>
              <a:t>(618) 343-2100  </a:t>
            </a:r>
          </a:p>
          <a:p>
            <a:r>
              <a:rPr lang="en-US" dirty="0">
                <a:latin typeface="Aharoni" panose="02010803020104030203" pitchFamily="2" charset="-79"/>
                <a:cs typeface="Aharoni" panose="02010803020104030203" pitchFamily="2" charset="-79"/>
              </a:rPr>
              <a:t>Fax: </a:t>
            </a:r>
            <a:r>
              <a:rPr lang="en-US" sz="2400" dirty="0">
                <a:latin typeface="Aharoni" panose="02010803020104030203" pitchFamily="2" charset="-79"/>
                <a:cs typeface="Aharoni" panose="02010803020104030203" pitchFamily="2" charset="-79"/>
              </a:rPr>
              <a:t>(618) 343-2102</a:t>
            </a:r>
          </a:p>
        </p:txBody>
      </p:sp>
      <p:pic>
        <p:nvPicPr>
          <p:cNvPr id="4" name="Content Placeholder 3"/>
          <p:cNvPicPr>
            <a:picLocks noGrp="1" noChangeAspect="1"/>
          </p:cNvPicPr>
          <p:nvPr>
            <p:ph idx="1"/>
          </p:nvPr>
        </p:nvPicPr>
        <p:blipFill rotWithShape="1">
          <a:blip r:embed="rId7">
            <a:extLst>
              <a:ext uri="{28A0092B-C50C-407E-A947-70E740481C1C}">
                <a14:useLocalDpi xmlns:a14="http://schemas.microsoft.com/office/drawing/2010/main" val="0"/>
              </a:ext>
            </a:extLst>
          </a:blip>
          <a:srcRect t="5634" b="3967"/>
          <a:stretch/>
        </p:blipFill>
        <p:spPr>
          <a:xfrm>
            <a:off x="6464300" y="101600"/>
            <a:ext cx="5531756" cy="6667500"/>
          </a:xfrm>
        </p:spPr>
      </p:pic>
    </p:spTree>
    <p:extLst>
      <p:ext uri="{BB962C8B-B14F-4D97-AF65-F5344CB8AC3E}">
        <p14:creationId xmlns:p14="http://schemas.microsoft.com/office/powerpoint/2010/main" val="348566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25000" pressure="15"/>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85742"/>
          </a:xfrm>
        </p:spPr>
        <p:txBody>
          <a:bodyPr>
            <a:normAutofit/>
          </a:bodyPr>
          <a:lstStyle/>
          <a:p>
            <a:pPr algn="ctr"/>
            <a:r>
              <a:rPr lang="en-US" sz="4000" b="1" dirty="0">
                <a:ln>
                  <a:solidFill>
                    <a:schemeClr val="bg1"/>
                  </a:solidFill>
                </a:ln>
                <a:solidFill>
                  <a:srgbClr val="800000"/>
                </a:solidFill>
                <a:latin typeface="Aharoni" panose="02010803020104030203" pitchFamily="2" charset="-79"/>
                <a:cs typeface="Aharoni" panose="02010803020104030203" pitchFamily="2" charset="-79"/>
              </a:rPr>
              <a:t>CMS Staff &amp; Student Support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35" y="660400"/>
            <a:ext cx="1950720" cy="2438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758" y="660400"/>
            <a:ext cx="1950720" cy="2438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051" y="660400"/>
            <a:ext cx="1950720" cy="2438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1034" y="660400"/>
            <a:ext cx="1950720" cy="2438400"/>
          </a:xfrm>
          <a:prstGeom prst="rect">
            <a:avLst/>
          </a:prstGeom>
        </p:spPr>
      </p:pic>
      <p:sp>
        <p:nvSpPr>
          <p:cNvPr id="9" name="Rectangle 8"/>
          <p:cNvSpPr/>
          <p:nvPr/>
        </p:nvSpPr>
        <p:spPr>
          <a:xfrm>
            <a:off x="0" y="3024598"/>
            <a:ext cx="12192000" cy="584775"/>
          </a:xfrm>
          <a:prstGeom prst="rect">
            <a:avLst/>
          </a:prstGeom>
          <a:noFill/>
        </p:spPr>
        <p:txBody>
          <a:bodyPr wrap="square" lIns="91440" tIns="45720" rIns="91440" bIns="45720">
            <a:spAutoFit/>
          </a:bodyPr>
          <a:lstStyle/>
          <a:p>
            <a:r>
              <a:rPr lang="en-US" sz="1600" b="1" dirty="0">
                <a:ln w="0"/>
                <a:effectLst>
                  <a:outerShdw blurRad="38100" dist="19050" dir="2700000" algn="tl" rotWithShape="0">
                    <a:schemeClr val="dk1">
                      <a:alpha val="40000"/>
                    </a:schemeClr>
                  </a:outerShdw>
                </a:effectLst>
              </a:rPr>
              <a:t>         Officer Porter                                                Ms. </a:t>
            </a:r>
            <a:r>
              <a:rPr lang="en-US" sz="1600" b="1" dirty="0" err="1">
                <a:ln w="0"/>
                <a:effectLst>
                  <a:outerShdw blurRad="38100" dist="19050" dir="2700000" algn="tl" rotWithShape="0">
                    <a:schemeClr val="dk1">
                      <a:alpha val="40000"/>
                    </a:schemeClr>
                  </a:outerShdw>
                </a:effectLst>
              </a:rPr>
              <a:t>Chiarottino</a:t>
            </a:r>
            <a:r>
              <a:rPr lang="en-US" sz="1600" b="1" dirty="0">
                <a:ln w="0"/>
                <a:effectLst>
                  <a:outerShdw blurRad="38100" dist="19050" dir="2700000" algn="tl" rotWithShape="0">
                    <a:schemeClr val="dk1">
                      <a:alpha val="40000"/>
                    </a:schemeClr>
                  </a:outerShdw>
                </a:effectLst>
              </a:rPr>
              <a:t>                                          Ms. Gonzalez                                                    Ms. Griffin</a:t>
            </a:r>
          </a:p>
          <a:p>
            <a:r>
              <a:rPr lang="en-US" sz="1600" b="1" cap="none" spc="0" dirty="0">
                <a:ln w="0"/>
                <a:solidFill>
                  <a:schemeClr val="tx1"/>
                </a:solidFill>
                <a:effectLst>
                  <a:outerShdw blurRad="38100" dist="19050" dir="2700000" algn="tl" rotWithShape="0">
                    <a:schemeClr val="dk1">
                      <a:alpha val="40000"/>
                    </a:schemeClr>
                  </a:outerShdw>
                </a:effectLst>
              </a:rPr>
              <a:t>School Resource Officer                                   Secretary</a:t>
            </a:r>
            <a:r>
              <a:rPr lang="en-US" sz="1600" b="1" dirty="0">
                <a:ln w="0"/>
                <a:effectLst>
                  <a:outerShdw blurRad="38100" dist="19050" dir="2700000" algn="tl" rotWithShape="0">
                    <a:schemeClr val="dk1">
                      <a:alpha val="40000"/>
                    </a:schemeClr>
                  </a:outerShdw>
                </a:effectLst>
              </a:rPr>
              <a:t>/ </a:t>
            </a:r>
            <a:r>
              <a:rPr lang="en-US" sz="1600" b="1" dirty="0" err="1">
                <a:ln w="0"/>
                <a:solidFill>
                  <a:srgbClr val="800000"/>
                </a:solidFill>
                <a:effectLst>
                  <a:outerShdw blurRad="38100" dist="19050" dir="2700000" algn="tl" rotWithShape="0">
                    <a:schemeClr val="dk1">
                      <a:alpha val="40000"/>
                    </a:schemeClr>
                  </a:outerShdw>
                </a:effectLst>
              </a:rPr>
              <a:t>Secretaria</a:t>
            </a:r>
            <a:r>
              <a:rPr lang="en-US" sz="1600" b="1" cap="none" spc="0" dirty="0">
                <a:ln w="0"/>
                <a:solidFill>
                  <a:schemeClr val="tx1"/>
                </a:solidFill>
                <a:effectLst>
                  <a:outerShdw blurRad="38100" dist="19050" dir="2700000" algn="tl" rotWithShape="0">
                    <a:schemeClr val="dk1">
                      <a:alpha val="40000"/>
                    </a:schemeClr>
                  </a:outerShdw>
                </a:effectLst>
              </a:rPr>
              <a:t>                            Secretary</a:t>
            </a:r>
            <a:r>
              <a:rPr lang="en-US" sz="1600" b="1" cap="none" spc="0" dirty="0">
                <a:ln w="0"/>
                <a:effectLst>
                  <a:outerShdw blurRad="38100" dist="19050" dir="2700000" algn="tl" rotWithShape="0">
                    <a:schemeClr val="dk1">
                      <a:alpha val="40000"/>
                    </a:schemeClr>
                  </a:outerShdw>
                </a:effectLst>
              </a:rPr>
              <a:t>/</a:t>
            </a:r>
            <a:r>
              <a:rPr lang="en-US" sz="1600" b="1" cap="none" spc="0" dirty="0">
                <a:ln w="0"/>
                <a:solidFill>
                  <a:srgbClr val="800000"/>
                </a:solidFill>
                <a:effectLst>
                  <a:outerShdw blurRad="38100" dist="19050" dir="2700000" algn="tl" rotWithShape="0">
                    <a:schemeClr val="dk1">
                      <a:alpha val="40000"/>
                    </a:schemeClr>
                  </a:outerShdw>
                </a:effectLst>
              </a:rPr>
              <a:t> </a:t>
            </a:r>
            <a:r>
              <a:rPr lang="en-US" sz="1600" b="1" cap="none" spc="0" dirty="0" err="1">
                <a:ln w="0"/>
                <a:solidFill>
                  <a:srgbClr val="800000"/>
                </a:solidFill>
                <a:effectLst>
                  <a:outerShdw blurRad="38100" dist="19050" dir="2700000" algn="tl" rotWithShape="0">
                    <a:schemeClr val="dk1">
                      <a:alpha val="40000"/>
                    </a:schemeClr>
                  </a:outerShdw>
                </a:effectLst>
              </a:rPr>
              <a:t>Secretaria</a:t>
            </a:r>
            <a:r>
              <a:rPr lang="en-US" sz="1600" b="1" cap="none" spc="0" dirty="0">
                <a:ln w="0"/>
                <a:solidFill>
                  <a:srgbClr val="800000"/>
                </a:solidFill>
                <a:effectLst>
                  <a:outerShdw blurRad="38100" dist="19050" dir="2700000" algn="tl" rotWithShape="0">
                    <a:schemeClr val="dk1">
                      <a:alpha val="40000"/>
                    </a:schemeClr>
                  </a:outerShdw>
                </a:effectLst>
              </a:rPr>
              <a:t>                                     </a:t>
            </a:r>
            <a:r>
              <a:rPr lang="en-US" sz="1600" b="1" cap="none" spc="0" dirty="0">
                <a:ln w="0"/>
                <a:solidFill>
                  <a:schemeClr val="tx1"/>
                </a:solidFill>
                <a:effectLst>
                  <a:outerShdw blurRad="38100" dist="19050" dir="2700000" algn="tl" rotWithShape="0">
                    <a:schemeClr val="dk1">
                      <a:alpha val="40000"/>
                    </a:schemeClr>
                  </a:outerShdw>
                </a:effectLst>
              </a:rPr>
              <a:t>Secretary/ </a:t>
            </a:r>
            <a:r>
              <a:rPr lang="en-US" sz="1600" b="1" cap="none" spc="0" dirty="0" err="1">
                <a:ln w="0"/>
                <a:solidFill>
                  <a:srgbClr val="800000"/>
                </a:solidFill>
                <a:effectLst>
                  <a:outerShdw blurRad="38100" dist="19050" dir="2700000" algn="tl" rotWithShape="0">
                    <a:schemeClr val="dk1">
                      <a:alpha val="40000"/>
                    </a:schemeClr>
                  </a:outerShdw>
                </a:effectLst>
              </a:rPr>
              <a:t>Secretaria</a:t>
            </a:r>
            <a:endParaRPr lang="en-US" sz="1600" b="1" cap="none" spc="0" dirty="0">
              <a:ln w="0"/>
              <a:solidFill>
                <a:srgbClr val="800000"/>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44" y="3604663"/>
            <a:ext cx="1950720" cy="239384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1034" y="3582387"/>
            <a:ext cx="1950720" cy="24384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8758" y="3604663"/>
            <a:ext cx="1950720" cy="2438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4051" y="3540082"/>
            <a:ext cx="1950720" cy="2438400"/>
          </a:xfrm>
          <a:prstGeom prst="rect">
            <a:avLst/>
          </a:prstGeom>
        </p:spPr>
      </p:pic>
      <p:sp>
        <p:nvSpPr>
          <p:cNvPr id="4" name="TextBox 3">
            <a:extLst>
              <a:ext uri="{FF2B5EF4-FFF2-40B4-BE49-F238E27FC236}">
                <a16:creationId xmlns:a16="http://schemas.microsoft.com/office/drawing/2014/main" id="{ED4ECAFC-055C-4CE3-80A7-9E0028B5B9E0}"/>
              </a:ext>
            </a:extLst>
          </p:cNvPr>
          <p:cNvSpPr txBox="1"/>
          <p:nvPr/>
        </p:nvSpPr>
        <p:spPr>
          <a:xfrm>
            <a:off x="37796" y="5998511"/>
            <a:ext cx="2238997" cy="830997"/>
          </a:xfrm>
          <a:prstGeom prst="rect">
            <a:avLst/>
          </a:prstGeom>
          <a:noFill/>
        </p:spPr>
        <p:txBody>
          <a:bodyPr wrap="square" rtlCol="0">
            <a:spAutoFit/>
          </a:bodyPr>
          <a:lstStyle/>
          <a:p>
            <a:pPr algn="ctr"/>
            <a:r>
              <a:rPr lang="en-US" sz="1600" b="1" dirty="0">
                <a:ln w="0"/>
                <a:effectLst>
                  <a:outerShdw blurRad="38100" dist="19050" dir="2700000" algn="tl" rotWithShape="0">
                    <a:schemeClr val="dk1">
                      <a:alpha val="40000"/>
                    </a:schemeClr>
                  </a:outerShdw>
                </a:effectLst>
              </a:rPr>
              <a:t>Ms. Prior</a:t>
            </a:r>
          </a:p>
          <a:p>
            <a:pPr algn="ctr"/>
            <a:r>
              <a:rPr lang="en-US" sz="1600" b="1" dirty="0">
                <a:ln w="0"/>
                <a:effectLst>
                  <a:outerShdw blurRad="38100" dist="19050" dir="2700000" algn="tl" rotWithShape="0">
                    <a:schemeClr val="dk1">
                      <a:alpha val="40000"/>
                    </a:schemeClr>
                  </a:outerShdw>
                </a:effectLst>
              </a:rPr>
              <a:t>School Nurse</a:t>
            </a:r>
          </a:p>
          <a:p>
            <a:pPr algn="ctr"/>
            <a:r>
              <a:rPr lang="en-US" sz="1600" b="1" dirty="0" err="1">
                <a:ln w="0"/>
                <a:solidFill>
                  <a:srgbClr val="800000"/>
                </a:solidFill>
                <a:effectLst>
                  <a:outerShdw blurRad="38100" dist="19050" dir="2700000" algn="tl" rotWithShape="0">
                    <a:schemeClr val="dk1">
                      <a:alpha val="40000"/>
                    </a:schemeClr>
                  </a:outerShdw>
                </a:effectLst>
                <a:latin typeface="Clarendon Condensed" panose="02040706040705040204" pitchFamily="18" charset="0"/>
              </a:rPr>
              <a:t>Enfermera</a:t>
            </a:r>
            <a:r>
              <a:rPr lang="en-US" sz="1600" b="1" dirty="0">
                <a:ln w="0"/>
                <a:solidFill>
                  <a:srgbClr val="800000"/>
                </a:solidFill>
                <a:effectLst>
                  <a:outerShdw blurRad="38100" dist="19050" dir="2700000" algn="tl" rotWithShape="0">
                    <a:schemeClr val="dk1">
                      <a:alpha val="40000"/>
                    </a:schemeClr>
                  </a:outerShdw>
                </a:effectLst>
                <a:latin typeface="Clarendon Condensed" panose="02040706040705040204" pitchFamily="18" charset="0"/>
              </a:rPr>
              <a:t> de la Escuela</a:t>
            </a:r>
            <a:endParaRPr lang="en-US" sz="1600" dirty="0">
              <a:solidFill>
                <a:srgbClr val="800000"/>
              </a:solidFill>
              <a:latin typeface="Clarendon Condensed" panose="02040706040705040204" pitchFamily="18" charset="0"/>
            </a:endParaRPr>
          </a:p>
        </p:txBody>
      </p:sp>
      <p:sp>
        <p:nvSpPr>
          <p:cNvPr id="17" name="TextBox 16">
            <a:extLst>
              <a:ext uri="{FF2B5EF4-FFF2-40B4-BE49-F238E27FC236}">
                <a16:creationId xmlns:a16="http://schemas.microsoft.com/office/drawing/2014/main" id="{CB43CDD3-4AD9-45F0-BC7F-EBC8C71F5845}"/>
              </a:ext>
            </a:extLst>
          </p:cNvPr>
          <p:cNvSpPr txBox="1"/>
          <p:nvPr/>
        </p:nvSpPr>
        <p:spPr>
          <a:xfrm>
            <a:off x="3458758" y="6043063"/>
            <a:ext cx="1950720" cy="1077218"/>
          </a:xfrm>
          <a:prstGeom prst="rect">
            <a:avLst/>
          </a:prstGeom>
          <a:noFill/>
        </p:spPr>
        <p:txBody>
          <a:bodyPr wrap="square" rtlCol="0">
            <a:spAutoFit/>
          </a:bodyPr>
          <a:lstStyle/>
          <a:p>
            <a:pPr algn="ctr"/>
            <a:r>
              <a:rPr lang="en-US" sz="1600" b="1" dirty="0"/>
              <a:t>Ms. Allen</a:t>
            </a:r>
          </a:p>
          <a:p>
            <a:pPr algn="ctr"/>
            <a:r>
              <a:rPr lang="en-US" sz="1600" b="1" dirty="0"/>
              <a:t>Speech Language</a:t>
            </a:r>
          </a:p>
          <a:p>
            <a:pPr algn="ctr"/>
            <a:r>
              <a:rPr lang="en-US" sz="1600" b="1" dirty="0">
                <a:solidFill>
                  <a:srgbClr val="800000"/>
                </a:solidFill>
                <a:latin typeface="Clarendon Condensed" panose="02040706040705040204" pitchFamily="18" charset="0"/>
              </a:rPr>
              <a:t>Maestra de </a:t>
            </a:r>
            <a:r>
              <a:rPr lang="en-US" sz="1600" b="1" dirty="0" err="1">
                <a:solidFill>
                  <a:srgbClr val="800000"/>
                </a:solidFill>
                <a:latin typeface="Clarendon Condensed" panose="02040706040705040204" pitchFamily="18" charset="0"/>
              </a:rPr>
              <a:t>Idioma</a:t>
            </a:r>
            <a:endParaRPr lang="en-US" sz="1600" b="1" dirty="0">
              <a:solidFill>
                <a:srgbClr val="800000"/>
              </a:solidFill>
              <a:latin typeface="Clarendon Condensed" panose="02040706040705040204" pitchFamily="18" charset="0"/>
            </a:endParaRPr>
          </a:p>
          <a:p>
            <a:pPr algn="ctr"/>
            <a:endParaRPr lang="en-US" sz="1600" b="1" dirty="0"/>
          </a:p>
        </p:txBody>
      </p:sp>
      <p:sp>
        <p:nvSpPr>
          <p:cNvPr id="18" name="TextBox 17">
            <a:extLst>
              <a:ext uri="{FF2B5EF4-FFF2-40B4-BE49-F238E27FC236}">
                <a16:creationId xmlns:a16="http://schemas.microsoft.com/office/drawing/2014/main" id="{0CAC0FA1-35E0-4994-A5EC-0342C78ECB58}"/>
              </a:ext>
            </a:extLst>
          </p:cNvPr>
          <p:cNvSpPr txBox="1"/>
          <p:nvPr/>
        </p:nvSpPr>
        <p:spPr>
          <a:xfrm>
            <a:off x="6396086" y="5886112"/>
            <a:ext cx="2546647" cy="1015663"/>
          </a:xfrm>
          <a:prstGeom prst="rect">
            <a:avLst/>
          </a:prstGeom>
          <a:noFill/>
        </p:spPr>
        <p:txBody>
          <a:bodyPr wrap="square" rtlCol="0">
            <a:spAutoFit/>
          </a:bodyPr>
          <a:lstStyle/>
          <a:p>
            <a:pPr algn="ctr"/>
            <a:r>
              <a:rPr lang="en-US" sz="1600" b="1" dirty="0"/>
              <a:t>Ms. Alexander</a:t>
            </a:r>
          </a:p>
          <a:p>
            <a:pPr algn="ctr"/>
            <a:r>
              <a:rPr lang="en-US" sz="1600" b="1" dirty="0"/>
              <a:t>English Second Language</a:t>
            </a:r>
          </a:p>
          <a:p>
            <a:pPr algn="ctr"/>
            <a:r>
              <a:rPr lang="en-US" sz="1400" b="1" dirty="0">
                <a:solidFill>
                  <a:srgbClr val="800000"/>
                </a:solidFill>
                <a:latin typeface="Clarendon Condensed" panose="02040706040705040204" pitchFamily="18" charset="0"/>
              </a:rPr>
              <a:t>Maestra de Ingles </a:t>
            </a:r>
            <a:r>
              <a:rPr lang="en-US" sz="1400" b="1" dirty="0" err="1">
                <a:solidFill>
                  <a:srgbClr val="800000"/>
                </a:solidFill>
                <a:latin typeface="Clarendon Condensed" panose="02040706040705040204" pitchFamily="18" charset="0"/>
              </a:rPr>
              <a:t>como</a:t>
            </a:r>
            <a:r>
              <a:rPr lang="en-US" sz="1400" b="1" dirty="0">
                <a:solidFill>
                  <a:srgbClr val="800000"/>
                </a:solidFill>
                <a:latin typeface="Clarendon Condensed" panose="02040706040705040204" pitchFamily="18" charset="0"/>
              </a:rPr>
              <a:t> </a:t>
            </a:r>
            <a:r>
              <a:rPr lang="en-US" sz="1400" b="1" dirty="0" err="1">
                <a:solidFill>
                  <a:srgbClr val="800000"/>
                </a:solidFill>
                <a:latin typeface="Clarendon Condensed" panose="02040706040705040204" pitchFamily="18" charset="0"/>
              </a:rPr>
              <a:t>segunda</a:t>
            </a:r>
            <a:r>
              <a:rPr lang="en-US" sz="1400" b="1" dirty="0">
                <a:solidFill>
                  <a:srgbClr val="800000"/>
                </a:solidFill>
                <a:latin typeface="Clarendon Condensed" panose="02040706040705040204" pitchFamily="18" charset="0"/>
              </a:rPr>
              <a:t> </a:t>
            </a:r>
            <a:r>
              <a:rPr lang="en-US" sz="1400" b="1" dirty="0" err="1">
                <a:solidFill>
                  <a:srgbClr val="800000"/>
                </a:solidFill>
                <a:latin typeface="Clarendon Condensed" panose="02040706040705040204" pitchFamily="18" charset="0"/>
              </a:rPr>
              <a:t>Idioma</a:t>
            </a:r>
            <a:endParaRPr lang="en-US" sz="1400" b="1" dirty="0">
              <a:solidFill>
                <a:srgbClr val="800000"/>
              </a:solidFill>
              <a:latin typeface="Clarendon Condensed" panose="02040706040705040204" pitchFamily="18" charset="0"/>
            </a:endParaRPr>
          </a:p>
        </p:txBody>
      </p:sp>
      <p:sp>
        <p:nvSpPr>
          <p:cNvPr id="20" name="TextBox 19">
            <a:extLst>
              <a:ext uri="{FF2B5EF4-FFF2-40B4-BE49-F238E27FC236}">
                <a16:creationId xmlns:a16="http://schemas.microsoft.com/office/drawing/2014/main" id="{C0AB9460-10D3-4708-A723-D215686F904F}"/>
              </a:ext>
            </a:extLst>
          </p:cNvPr>
          <p:cNvSpPr txBox="1"/>
          <p:nvPr/>
        </p:nvSpPr>
        <p:spPr>
          <a:xfrm>
            <a:off x="9720885" y="5978482"/>
            <a:ext cx="2546647" cy="1169551"/>
          </a:xfrm>
          <a:prstGeom prst="rect">
            <a:avLst/>
          </a:prstGeom>
          <a:noFill/>
        </p:spPr>
        <p:txBody>
          <a:bodyPr wrap="square" rtlCol="0">
            <a:spAutoFit/>
          </a:bodyPr>
          <a:lstStyle/>
          <a:p>
            <a:pPr algn="ctr"/>
            <a:r>
              <a:rPr lang="en-US" sz="1400" b="1" dirty="0"/>
              <a:t>Ms. </a:t>
            </a:r>
            <a:r>
              <a:rPr lang="en-US" sz="1400" b="1" dirty="0" err="1"/>
              <a:t>Reboyras</a:t>
            </a:r>
            <a:endParaRPr lang="en-US" sz="1400" b="1" dirty="0"/>
          </a:p>
          <a:p>
            <a:pPr algn="ctr"/>
            <a:r>
              <a:rPr lang="en-US" sz="1400" b="1" dirty="0"/>
              <a:t>English Second Language</a:t>
            </a:r>
          </a:p>
          <a:p>
            <a:pPr algn="ctr"/>
            <a:r>
              <a:rPr lang="en-US" sz="1400" b="1" dirty="0">
                <a:solidFill>
                  <a:srgbClr val="800000"/>
                </a:solidFill>
                <a:latin typeface="Clarendon Condensed" panose="02040706040705040204" pitchFamily="18" charset="0"/>
              </a:rPr>
              <a:t>Maestra de Ingles </a:t>
            </a:r>
            <a:r>
              <a:rPr lang="en-US" sz="1400" b="1" dirty="0" err="1">
                <a:solidFill>
                  <a:srgbClr val="800000"/>
                </a:solidFill>
                <a:latin typeface="Clarendon Condensed" panose="02040706040705040204" pitchFamily="18" charset="0"/>
              </a:rPr>
              <a:t>como</a:t>
            </a:r>
            <a:r>
              <a:rPr lang="en-US" sz="1400" b="1" dirty="0">
                <a:solidFill>
                  <a:srgbClr val="800000"/>
                </a:solidFill>
                <a:latin typeface="Clarendon Condensed" panose="02040706040705040204" pitchFamily="18" charset="0"/>
              </a:rPr>
              <a:t> </a:t>
            </a:r>
            <a:r>
              <a:rPr lang="en-US" sz="1400" b="1" dirty="0" err="1">
                <a:solidFill>
                  <a:srgbClr val="800000"/>
                </a:solidFill>
                <a:latin typeface="Clarendon Condensed" panose="02040706040705040204" pitchFamily="18" charset="0"/>
              </a:rPr>
              <a:t>segunda</a:t>
            </a:r>
            <a:r>
              <a:rPr lang="en-US" sz="1400" b="1" dirty="0">
                <a:solidFill>
                  <a:srgbClr val="800000"/>
                </a:solidFill>
                <a:latin typeface="Clarendon Condensed" panose="02040706040705040204" pitchFamily="18" charset="0"/>
              </a:rPr>
              <a:t> </a:t>
            </a:r>
            <a:r>
              <a:rPr lang="en-US" sz="1400" b="1" dirty="0" err="1">
                <a:solidFill>
                  <a:srgbClr val="800000"/>
                </a:solidFill>
                <a:latin typeface="Clarendon Condensed" panose="02040706040705040204" pitchFamily="18" charset="0"/>
              </a:rPr>
              <a:t>Idioma</a:t>
            </a:r>
            <a:endParaRPr lang="en-US" sz="1400" b="1" dirty="0">
              <a:solidFill>
                <a:srgbClr val="800000"/>
              </a:solidFill>
              <a:latin typeface="Clarendon Condensed" panose="02040706040705040204" pitchFamily="18" charset="0"/>
            </a:endParaRPr>
          </a:p>
          <a:p>
            <a:pPr algn="ctr"/>
            <a:endParaRPr lang="en-US" sz="1400" b="1" dirty="0"/>
          </a:p>
        </p:txBody>
      </p:sp>
    </p:spTree>
    <p:extLst>
      <p:ext uri="{BB962C8B-B14F-4D97-AF65-F5344CB8AC3E}">
        <p14:creationId xmlns:p14="http://schemas.microsoft.com/office/powerpoint/2010/main" val="106095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5899"/>
            <a:ext cx="12192000" cy="876299"/>
          </a:xfrm>
        </p:spPr>
        <p:txBody>
          <a:bodyPr>
            <a:noAutofit/>
          </a:bodyPr>
          <a:lstStyle/>
          <a:p>
            <a:pPr algn="ctr"/>
            <a:r>
              <a:rPr lang="en-US" sz="6000" b="1"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7</a:t>
            </a:r>
            <a:r>
              <a:rPr lang="en-US" sz="4000" b="1" baseline="30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a:t>
            </a:r>
            <a:r>
              <a:rPr lang="en-US" sz="4000" b="1"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Grade Teachers</a:t>
            </a:r>
            <a:endParaRPr lang="en-US" sz="4000" b="1" dirty="0">
              <a:ln w="0">
                <a:solidFill>
                  <a:schemeClr val="bg1"/>
                </a:solidFill>
              </a:ln>
              <a:solidFill>
                <a:srgbClr val="800000"/>
              </a:solidFill>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64" y="482600"/>
            <a:ext cx="1950720" cy="24384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848" y="482600"/>
            <a:ext cx="1950720" cy="2438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924" y="482600"/>
            <a:ext cx="1950720" cy="2438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82600"/>
            <a:ext cx="1950720" cy="2438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9749" y="482600"/>
            <a:ext cx="1950720" cy="24384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64" y="3663363"/>
            <a:ext cx="1950720" cy="24384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1848" y="3644612"/>
            <a:ext cx="1950720" cy="24384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766" y="3638250"/>
            <a:ext cx="1950720" cy="24384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7993" y="3644612"/>
            <a:ext cx="1950720" cy="24384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9749" y="3644612"/>
            <a:ext cx="1950720" cy="243840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1505" y="3638250"/>
            <a:ext cx="1950720" cy="2438400"/>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3498" y="482600"/>
            <a:ext cx="1950720" cy="2438400"/>
          </a:xfrm>
          <a:prstGeom prst="rect">
            <a:avLst/>
          </a:prstGeom>
        </p:spPr>
      </p:pic>
      <p:sp>
        <p:nvSpPr>
          <p:cNvPr id="3" name="TextBox 2">
            <a:extLst>
              <a:ext uri="{FF2B5EF4-FFF2-40B4-BE49-F238E27FC236}">
                <a16:creationId xmlns:a16="http://schemas.microsoft.com/office/drawing/2014/main" id="{FEEA1F2D-8613-4085-AEA3-D027A2FBA042}"/>
              </a:ext>
            </a:extLst>
          </p:cNvPr>
          <p:cNvSpPr txBox="1"/>
          <p:nvPr/>
        </p:nvSpPr>
        <p:spPr>
          <a:xfrm>
            <a:off x="69537" y="2886179"/>
            <a:ext cx="1950720" cy="1077218"/>
          </a:xfrm>
          <a:prstGeom prst="rect">
            <a:avLst/>
          </a:prstGeom>
          <a:noFill/>
        </p:spPr>
        <p:txBody>
          <a:bodyPr wrap="square" rtlCol="0">
            <a:spAutoFit/>
          </a:bodyPr>
          <a:lstStyle/>
          <a:p>
            <a:pPr algn="ctr"/>
            <a:r>
              <a:rPr lang="en-US" sz="1600" b="1" dirty="0"/>
              <a:t>Ms. </a:t>
            </a:r>
            <a:r>
              <a:rPr lang="en-US" sz="1600" b="1" dirty="0" err="1"/>
              <a:t>Beaty</a:t>
            </a:r>
            <a:endParaRPr lang="en-US" sz="1600" b="1" dirty="0"/>
          </a:p>
          <a:p>
            <a:pPr algn="ctr"/>
            <a:r>
              <a:rPr lang="en-US" sz="1600" b="1" dirty="0"/>
              <a:t>English</a:t>
            </a:r>
          </a:p>
          <a:p>
            <a:pPr algn="ctr"/>
            <a:r>
              <a:rPr lang="en-US" sz="1600" b="1" dirty="0">
                <a:solidFill>
                  <a:srgbClr val="800000"/>
                </a:solidFill>
                <a:latin typeface="Clarendon Condensed" panose="02040706040705040204" pitchFamily="18" charset="0"/>
              </a:rPr>
              <a:t>Ingles</a:t>
            </a:r>
          </a:p>
          <a:p>
            <a:pPr algn="ctr"/>
            <a:endParaRPr lang="en-US" sz="1600" b="1" dirty="0"/>
          </a:p>
        </p:txBody>
      </p:sp>
      <p:sp>
        <p:nvSpPr>
          <p:cNvPr id="9" name="TextBox 8">
            <a:extLst>
              <a:ext uri="{FF2B5EF4-FFF2-40B4-BE49-F238E27FC236}">
                <a16:creationId xmlns:a16="http://schemas.microsoft.com/office/drawing/2014/main" id="{65AF3DE3-EA83-4CA0-8431-C258019DC6E7}"/>
              </a:ext>
            </a:extLst>
          </p:cNvPr>
          <p:cNvSpPr txBox="1"/>
          <p:nvPr/>
        </p:nvSpPr>
        <p:spPr>
          <a:xfrm>
            <a:off x="2101848" y="2890391"/>
            <a:ext cx="1959294" cy="1077218"/>
          </a:xfrm>
          <a:prstGeom prst="rect">
            <a:avLst/>
          </a:prstGeom>
          <a:noFill/>
        </p:spPr>
        <p:txBody>
          <a:bodyPr wrap="square" rtlCol="0">
            <a:spAutoFit/>
          </a:bodyPr>
          <a:lstStyle/>
          <a:p>
            <a:pPr algn="ctr"/>
            <a:r>
              <a:rPr lang="en-US" sz="1600" b="1" dirty="0"/>
              <a:t>Mr. Blunt</a:t>
            </a:r>
          </a:p>
          <a:p>
            <a:pPr algn="ctr"/>
            <a:r>
              <a:rPr lang="en-US" sz="1600" b="1" dirty="0"/>
              <a:t>Science</a:t>
            </a:r>
          </a:p>
          <a:p>
            <a:pPr algn="ctr"/>
            <a:r>
              <a:rPr lang="en-US" sz="1600" b="1" dirty="0" err="1">
                <a:solidFill>
                  <a:srgbClr val="800000"/>
                </a:solidFill>
                <a:latin typeface="Clarendon Condensed" panose="02040706040705040204" pitchFamily="18" charset="0"/>
              </a:rPr>
              <a:t>Ciencia</a:t>
            </a:r>
            <a:endParaRPr lang="en-US" sz="1600" b="1" dirty="0">
              <a:solidFill>
                <a:srgbClr val="800000"/>
              </a:solidFill>
              <a:latin typeface="Clarendon Condensed" panose="02040706040705040204" pitchFamily="18" charset="0"/>
            </a:endParaRPr>
          </a:p>
          <a:p>
            <a:pPr algn="ctr"/>
            <a:endParaRPr lang="en-US" sz="1600" b="1" dirty="0"/>
          </a:p>
        </p:txBody>
      </p:sp>
      <p:sp>
        <p:nvSpPr>
          <p:cNvPr id="17" name="TextBox 16">
            <a:extLst>
              <a:ext uri="{FF2B5EF4-FFF2-40B4-BE49-F238E27FC236}">
                <a16:creationId xmlns:a16="http://schemas.microsoft.com/office/drawing/2014/main" id="{CE81F149-15B2-43FA-96B1-571427703FA9}"/>
              </a:ext>
            </a:extLst>
          </p:cNvPr>
          <p:cNvSpPr txBox="1"/>
          <p:nvPr/>
        </p:nvSpPr>
        <p:spPr>
          <a:xfrm>
            <a:off x="4093766" y="2886179"/>
            <a:ext cx="1959294" cy="830997"/>
          </a:xfrm>
          <a:prstGeom prst="rect">
            <a:avLst/>
          </a:prstGeom>
          <a:noFill/>
        </p:spPr>
        <p:txBody>
          <a:bodyPr wrap="square" rtlCol="0">
            <a:spAutoFit/>
          </a:bodyPr>
          <a:lstStyle/>
          <a:p>
            <a:pPr algn="ctr"/>
            <a:r>
              <a:rPr lang="en-US" sz="1600" b="1" dirty="0"/>
              <a:t>Mr. Carey</a:t>
            </a:r>
          </a:p>
          <a:p>
            <a:pPr algn="ctr"/>
            <a:r>
              <a:rPr lang="en-US" sz="1600" b="1" dirty="0"/>
              <a:t>Social Studies</a:t>
            </a:r>
          </a:p>
          <a:p>
            <a:pPr algn="ctr"/>
            <a:r>
              <a:rPr lang="en-US" sz="1600" b="1" dirty="0" err="1">
                <a:solidFill>
                  <a:srgbClr val="800000"/>
                </a:solidFill>
                <a:latin typeface="Clarendon Condensed" panose="02040706040705040204" pitchFamily="18" charset="0"/>
              </a:rPr>
              <a:t>Estudios</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Sociales</a:t>
            </a:r>
            <a:endParaRPr lang="en-US" sz="1600" b="1" dirty="0">
              <a:solidFill>
                <a:srgbClr val="800000"/>
              </a:solidFill>
              <a:latin typeface="Clarendon Condensed" panose="02040706040705040204" pitchFamily="18" charset="0"/>
            </a:endParaRPr>
          </a:p>
        </p:txBody>
      </p:sp>
      <p:sp>
        <p:nvSpPr>
          <p:cNvPr id="20" name="TextBox 19">
            <a:extLst>
              <a:ext uri="{FF2B5EF4-FFF2-40B4-BE49-F238E27FC236}">
                <a16:creationId xmlns:a16="http://schemas.microsoft.com/office/drawing/2014/main" id="{FA9E149E-B990-4159-AE7C-757C3FCD8DE4}"/>
              </a:ext>
            </a:extLst>
          </p:cNvPr>
          <p:cNvSpPr txBox="1"/>
          <p:nvPr/>
        </p:nvSpPr>
        <p:spPr>
          <a:xfrm>
            <a:off x="6096000" y="2894568"/>
            <a:ext cx="1950720" cy="830997"/>
          </a:xfrm>
          <a:prstGeom prst="rect">
            <a:avLst/>
          </a:prstGeom>
          <a:noFill/>
        </p:spPr>
        <p:txBody>
          <a:bodyPr wrap="square" rtlCol="0">
            <a:spAutoFit/>
          </a:bodyPr>
          <a:lstStyle/>
          <a:p>
            <a:pPr algn="ctr"/>
            <a:r>
              <a:rPr lang="en-US" sz="1600" b="1" dirty="0"/>
              <a:t>Ms. </a:t>
            </a:r>
            <a:r>
              <a:rPr lang="en-US" sz="1600" b="1" dirty="0" err="1"/>
              <a:t>Elvers</a:t>
            </a:r>
            <a:endParaRPr lang="en-US" sz="1600" b="1" dirty="0"/>
          </a:p>
          <a:p>
            <a:pPr algn="ctr"/>
            <a:r>
              <a:rPr lang="en-US" sz="1600" b="1" dirty="0"/>
              <a:t>Social Studies</a:t>
            </a:r>
          </a:p>
          <a:p>
            <a:pPr algn="ctr"/>
            <a:r>
              <a:rPr lang="en-US" sz="1600" b="1" dirty="0" err="1">
                <a:solidFill>
                  <a:srgbClr val="800000"/>
                </a:solidFill>
                <a:latin typeface="Clarendon Condensed" panose="02040706040705040204" pitchFamily="18" charset="0"/>
              </a:rPr>
              <a:t>Estudios</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Sociales</a:t>
            </a:r>
            <a:endParaRPr lang="en-US" sz="1600" b="1" dirty="0">
              <a:solidFill>
                <a:srgbClr val="800000"/>
              </a:solidFill>
              <a:latin typeface="Clarendon Condensed" panose="02040706040705040204" pitchFamily="18" charset="0"/>
            </a:endParaRPr>
          </a:p>
        </p:txBody>
      </p:sp>
      <p:sp>
        <p:nvSpPr>
          <p:cNvPr id="21" name="TextBox 20">
            <a:extLst>
              <a:ext uri="{FF2B5EF4-FFF2-40B4-BE49-F238E27FC236}">
                <a16:creationId xmlns:a16="http://schemas.microsoft.com/office/drawing/2014/main" id="{AB4B5288-E982-4570-A629-1585920DF0B7}"/>
              </a:ext>
            </a:extLst>
          </p:cNvPr>
          <p:cNvSpPr txBox="1"/>
          <p:nvPr/>
        </p:nvSpPr>
        <p:spPr>
          <a:xfrm>
            <a:off x="8149749" y="2886179"/>
            <a:ext cx="1940403" cy="1077218"/>
          </a:xfrm>
          <a:prstGeom prst="rect">
            <a:avLst/>
          </a:prstGeom>
          <a:noFill/>
        </p:spPr>
        <p:txBody>
          <a:bodyPr wrap="square" rtlCol="0">
            <a:spAutoFit/>
          </a:bodyPr>
          <a:lstStyle/>
          <a:p>
            <a:pPr algn="ctr"/>
            <a:r>
              <a:rPr lang="en-US" sz="1600" b="1" dirty="0"/>
              <a:t>Ms. Foster</a:t>
            </a:r>
          </a:p>
          <a:p>
            <a:pPr algn="ctr"/>
            <a:r>
              <a:rPr lang="en-US" sz="1600" b="1" dirty="0"/>
              <a:t>Math</a:t>
            </a:r>
          </a:p>
          <a:p>
            <a:pPr algn="ctr"/>
            <a:r>
              <a:rPr lang="en-US" sz="1600" b="1" dirty="0" err="1">
                <a:solidFill>
                  <a:srgbClr val="800000"/>
                </a:solidFill>
                <a:latin typeface="Clarendon Condensed" panose="02040706040705040204" pitchFamily="18" charset="0"/>
              </a:rPr>
              <a:t>Matemáticas</a:t>
            </a:r>
            <a:endParaRPr lang="en-US" sz="1600" b="1" dirty="0">
              <a:solidFill>
                <a:srgbClr val="800000"/>
              </a:solidFill>
              <a:latin typeface="Clarendon Condensed" panose="02040706040705040204" pitchFamily="18" charset="0"/>
            </a:endParaRPr>
          </a:p>
          <a:p>
            <a:pPr algn="ctr"/>
            <a:endParaRPr lang="en-US" sz="1600" b="1" dirty="0">
              <a:latin typeface="Clarendon Condensed" panose="02040706040705040204" pitchFamily="18" charset="0"/>
            </a:endParaRPr>
          </a:p>
        </p:txBody>
      </p:sp>
      <p:sp>
        <p:nvSpPr>
          <p:cNvPr id="22" name="TextBox 21">
            <a:extLst>
              <a:ext uri="{FF2B5EF4-FFF2-40B4-BE49-F238E27FC236}">
                <a16:creationId xmlns:a16="http://schemas.microsoft.com/office/drawing/2014/main" id="{B8268404-D80C-4A14-A423-323E0A2D5A3C}"/>
              </a:ext>
            </a:extLst>
          </p:cNvPr>
          <p:cNvSpPr txBox="1"/>
          <p:nvPr/>
        </p:nvSpPr>
        <p:spPr>
          <a:xfrm>
            <a:off x="10203498" y="2886179"/>
            <a:ext cx="1950720" cy="830997"/>
          </a:xfrm>
          <a:prstGeom prst="rect">
            <a:avLst/>
          </a:prstGeom>
          <a:noFill/>
        </p:spPr>
        <p:txBody>
          <a:bodyPr wrap="square" rtlCol="0">
            <a:spAutoFit/>
          </a:bodyPr>
          <a:lstStyle/>
          <a:p>
            <a:pPr algn="ctr"/>
            <a:r>
              <a:rPr lang="en-US" sz="1600" b="1" dirty="0"/>
              <a:t>Mr. Donahue</a:t>
            </a:r>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p:txBody>
      </p:sp>
      <p:sp>
        <p:nvSpPr>
          <p:cNvPr id="23" name="TextBox 22">
            <a:extLst>
              <a:ext uri="{FF2B5EF4-FFF2-40B4-BE49-F238E27FC236}">
                <a16:creationId xmlns:a16="http://schemas.microsoft.com/office/drawing/2014/main" id="{C04D427D-EF45-430A-BCE7-4D70989EC96F}"/>
              </a:ext>
            </a:extLst>
          </p:cNvPr>
          <p:cNvSpPr txBox="1"/>
          <p:nvPr/>
        </p:nvSpPr>
        <p:spPr>
          <a:xfrm>
            <a:off x="69537" y="6074751"/>
            <a:ext cx="1950720" cy="830997"/>
          </a:xfrm>
          <a:prstGeom prst="rect">
            <a:avLst/>
          </a:prstGeom>
          <a:noFill/>
        </p:spPr>
        <p:txBody>
          <a:bodyPr wrap="square" rtlCol="0">
            <a:spAutoFit/>
          </a:bodyPr>
          <a:lstStyle/>
          <a:p>
            <a:pPr algn="ctr"/>
            <a:r>
              <a:rPr lang="en-US" sz="1600" b="1" dirty="0"/>
              <a:t>Ms. </a:t>
            </a:r>
            <a:r>
              <a:rPr lang="en-US" sz="1600" b="1" dirty="0" err="1"/>
              <a:t>Eschman</a:t>
            </a:r>
            <a:endParaRPr lang="en-US" sz="1600" b="1" dirty="0"/>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p:txBody>
      </p:sp>
      <p:sp>
        <p:nvSpPr>
          <p:cNvPr id="24" name="TextBox 23">
            <a:extLst>
              <a:ext uri="{FF2B5EF4-FFF2-40B4-BE49-F238E27FC236}">
                <a16:creationId xmlns:a16="http://schemas.microsoft.com/office/drawing/2014/main" id="{C2CE248A-7965-4242-B7E6-1D7F0481F90B}"/>
              </a:ext>
            </a:extLst>
          </p:cNvPr>
          <p:cNvSpPr txBox="1"/>
          <p:nvPr/>
        </p:nvSpPr>
        <p:spPr>
          <a:xfrm>
            <a:off x="2089791" y="6083012"/>
            <a:ext cx="1950720" cy="830997"/>
          </a:xfrm>
          <a:prstGeom prst="rect">
            <a:avLst/>
          </a:prstGeom>
          <a:noFill/>
        </p:spPr>
        <p:txBody>
          <a:bodyPr wrap="square" rtlCol="0">
            <a:spAutoFit/>
          </a:bodyPr>
          <a:lstStyle/>
          <a:p>
            <a:pPr algn="ctr"/>
            <a:r>
              <a:rPr lang="en-US" sz="1600" b="1" dirty="0"/>
              <a:t>Ms. Goodson</a:t>
            </a:r>
          </a:p>
          <a:p>
            <a:pPr algn="ctr"/>
            <a:r>
              <a:rPr lang="en-US" sz="1600" b="1" dirty="0"/>
              <a:t>Social Studies</a:t>
            </a:r>
          </a:p>
          <a:p>
            <a:pPr algn="ctr"/>
            <a:r>
              <a:rPr lang="en-US" sz="1600" b="1" dirty="0" err="1">
                <a:solidFill>
                  <a:srgbClr val="800000"/>
                </a:solidFill>
                <a:latin typeface="Clarendon Condensed" panose="02040706040705040204" pitchFamily="18" charset="0"/>
              </a:rPr>
              <a:t>Estudios</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Sociales</a:t>
            </a:r>
            <a:endParaRPr lang="en-US" sz="1600" b="1" dirty="0">
              <a:solidFill>
                <a:srgbClr val="800000"/>
              </a:solidFill>
              <a:latin typeface="Clarendon Condensed" panose="02040706040705040204" pitchFamily="18" charset="0"/>
            </a:endParaRPr>
          </a:p>
        </p:txBody>
      </p:sp>
      <p:sp>
        <p:nvSpPr>
          <p:cNvPr id="25" name="TextBox 24">
            <a:extLst>
              <a:ext uri="{FF2B5EF4-FFF2-40B4-BE49-F238E27FC236}">
                <a16:creationId xmlns:a16="http://schemas.microsoft.com/office/drawing/2014/main" id="{5B5F52FD-7836-4B01-919B-B4D3BB2C8A00}"/>
              </a:ext>
            </a:extLst>
          </p:cNvPr>
          <p:cNvSpPr txBox="1"/>
          <p:nvPr/>
        </p:nvSpPr>
        <p:spPr>
          <a:xfrm>
            <a:off x="4102340" y="6074750"/>
            <a:ext cx="1950720" cy="830997"/>
          </a:xfrm>
          <a:prstGeom prst="rect">
            <a:avLst/>
          </a:prstGeom>
          <a:noFill/>
        </p:spPr>
        <p:txBody>
          <a:bodyPr wrap="square" rtlCol="0">
            <a:spAutoFit/>
          </a:bodyPr>
          <a:lstStyle/>
          <a:p>
            <a:pPr algn="ctr"/>
            <a:r>
              <a:rPr lang="en-US" sz="1600" b="1" dirty="0"/>
              <a:t>Ms. Hogue</a:t>
            </a:r>
          </a:p>
          <a:p>
            <a:pPr algn="ctr"/>
            <a:r>
              <a:rPr lang="en-US" sz="1600" b="1" dirty="0"/>
              <a:t>Math</a:t>
            </a:r>
          </a:p>
          <a:p>
            <a:pPr algn="ctr"/>
            <a:r>
              <a:rPr lang="en-US" sz="1600" b="1" dirty="0" err="1">
                <a:solidFill>
                  <a:srgbClr val="800000"/>
                </a:solidFill>
                <a:latin typeface="Clarendon Condensed" panose="02040706040705040204" pitchFamily="18" charset="0"/>
              </a:rPr>
              <a:t>Matemáticas</a:t>
            </a:r>
            <a:endParaRPr lang="en-US" sz="1600" b="1" dirty="0">
              <a:solidFill>
                <a:srgbClr val="800000"/>
              </a:solidFill>
              <a:latin typeface="Clarendon Condensed" panose="02040706040705040204" pitchFamily="18" charset="0"/>
            </a:endParaRPr>
          </a:p>
        </p:txBody>
      </p:sp>
      <p:sp>
        <p:nvSpPr>
          <p:cNvPr id="26" name="TextBox 25">
            <a:extLst>
              <a:ext uri="{FF2B5EF4-FFF2-40B4-BE49-F238E27FC236}">
                <a16:creationId xmlns:a16="http://schemas.microsoft.com/office/drawing/2014/main" id="{6B02F20D-0043-43B8-B584-F85D204F70C5}"/>
              </a:ext>
            </a:extLst>
          </p:cNvPr>
          <p:cNvSpPr txBox="1"/>
          <p:nvPr/>
        </p:nvSpPr>
        <p:spPr>
          <a:xfrm>
            <a:off x="6138942" y="6074750"/>
            <a:ext cx="1938727" cy="1077218"/>
          </a:xfrm>
          <a:prstGeom prst="rect">
            <a:avLst/>
          </a:prstGeom>
          <a:noFill/>
        </p:spPr>
        <p:txBody>
          <a:bodyPr wrap="square" rtlCol="0">
            <a:spAutoFit/>
          </a:bodyPr>
          <a:lstStyle/>
          <a:p>
            <a:pPr algn="ctr"/>
            <a:r>
              <a:rPr lang="en-US" sz="1600" b="1" dirty="0"/>
              <a:t>Ms. </a:t>
            </a:r>
            <a:r>
              <a:rPr lang="en-US" sz="1600" b="1" dirty="0" err="1"/>
              <a:t>Jackstadt</a:t>
            </a:r>
            <a:endParaRPr lang="en-US" sz="1600" b="1" dirty="0"/>
          </a:p>
          <a:p>
            <a:pPr algn="ctr"/>
            <a:r>
              <a:rPr lang="en-US" sz="1600" b="1" dirty="0"/>
              <a:t>English</a:t>
            </a:r>
          </a:p>
          <a:p>
            <a:pPr algn="ctr"/>
            <a:r>
              <a:rPr lang="en-US" sz="1600" b="1" dirty="0">
                <a:solidFill>
                  <a:srgbClr val="800000"/>
                </a:solidFill>
                <a:latin typeface="Clarendon Condensed" panose="02040706040705040204" pitchFamily="18" charset="0"/>
              </a:rPr>
              <a:t>Ingles</a:t>
            </a:r>
          </a:p>
          <a:p>
            <a:pPr algn="ctr"/>
            <a:endParaRPr lang="en-US" sz="1600" b="1" dirty="0"/>
          </a:p>
        </p:txBody>
      </p:sp>
      <p:sp>
        <p:nvSpPr>
          <p:cNvPr id="27" name="TextBox 26">
            <a:extLst>
              <a:ext uri="{FF2B5EF4-FFF2-40B4-BE49-F238E27FC236}">
                <a16:creationId xmlns:a16="http://schemas.microsoft.com/office/drawing/2014/main" id="{DB81C51D-0657-4A71-BE8E-4AFE476E412C}"/>
              </a:ext>
            </a:extLst>
          </p:cNvPr>
          <p:cNvSpPr txBox="1"/>
          <p:nvPr/>
        </p:nvSpPr>
        <p:spPr>
          <a:xfrm>
            <a:off x="8149749" y="6101763"/>
            <a:ext cx="1940403" cy="830997"/>
          </a:xfrm>
          <a:prstGeom prst="rect">
            <a:avLst/>
          </a:prstGeom>
          <a:noFill/>
        </p:spPr>
        <p:txBody>
          <a:bodyPr wrap="square" rtlCol="0">
            <a:spAutoFit/>
          </a:bodyPr>
          <a:lstStyle/>
          <a:p>
            <a:pPr algn="ctr"/>
            <a:r>
              <a:rPr lang="en-US" sz="1600" b="1" dirty="0"/>
              <a:t>Ms. </a:t>
            </a:r>
            <a:r>
              <a:rPr lang="en-US" sz="1600" b="1" dirty="0" err="1"/>
              <a:t>Hulliung</a:t>
            </a:r>
            <a:endParaRPr lang="en-US" sz="1600" b="1" dirty="0"/>
          </a:p>
          <a:p>
            <a:pPr algn="ctr"/>
            <a:r>
              <a:rPr lang="en-US" sz="1600" b="1" dirty="0"/>
              <a:t>Science</a:t>
            </a:r>
          </a:p>
          <a:p>
            <a:pPr algn="ctr"/>
            <a:r>
              <a:rPr lang="en-US" sz="1600" b="1" dirty="0" err="1">
                <a:solidFill>
                  <a:srgbClr val="800000"/>
                </a:solidFill>
                <a:latin typeface="Clarendon Condensed" panose="02040706040705040204" pitchFamily="18" charset="0"/>
              </a:rPr>
              <a:t>Ciencia</a:t>
            </a:r>
            <a:endParaRPr lang="en-US" sz="1600" b="1" dirty="0">
              <a:solidFill>
                <a:srgbClr val="800000"/>
              </a:solidFill>
              <a:latin typeface="Clarendon Condensed" panose="02040706040705040204" pitchFamily="18" charset="0"/>
            </a:endParaRPr>
          </a:p>
        </p:txBody>
      </p:sp>
      <p:sp>
        <p:nvSpPr>
          <p:cNvPr id="28" name="TextBox 27">
            <a:extLst>
              <a:ext uri="{FF2B5EF4-FFF2-40B4-BE49-F238E27FC236}">
                <a16:creationId xmlns:a16="http://schemas.microsoft.com/office/drawing/2014/main" id="{BBC3572B-3155-4D35-B7F3-637969A3B704}"/>
              </a:ext>
            </a:extLst>
          </p:cNvPr>
          <p:cNvSpPr txBox="1"/>
          <p:nvPr/>
        </p:nvSpPr>
        <p:spPr>
          <a:xfrm>
            <a:off x="10203498" y="6101763"/>
            <a:ext cx="1912938" cy="830997"/>
          </a:xfrm>
          <a:prstGeom prst="rect">
            <a:avLst/>
          </a:prstGeom>
          <a:noFill/>
        </p:spPr>
        <p:txBody>
          <a:bodyPr wrap="square" rtlCol="0">
            <a:spAutoFit/>
          </a:bodyPr>
          <a:lstStyle/>
          <a:p>
            <a:pPr algn="ctr"/>
            <a:r>
              <a:rPr lang="en-US" sz="1600" b="1" dirty="0"/>
              <a:t>Ms. Kirk</a:t>
            </a:r>
          </a:p>
          <a:p>
            <a:pPr algn="ctr"/>
            <a:r>
              <a:rPr lang="en-US" sz="1600" b="1" dirty="0"/>
              <a:t>Science</a:t>
            </a:r>
          </a:p>
          <a:p>
            <a:pPr algn="ctr"/>
            <a:r>
              <a:rPr lang="en-US" sz="1600" b="1" dirty="0" err="1">
                <a:solidFill>
                  <a:srgbClr val="800000"/>
                </a:solidFill>
                <a:latin typeface="Clarendon Condensed" panose="02040706040705040204" pitchFamily="18" charset="0"/>
              </a:rPr>
              <a:t>Ciencia</a:t>
            </a:r>
            <a:endParaRPr lang="en-US" sz="1600" b="1" dirty="0">
              <a:solidFill>
                <a:srgbClr val="800000"/>
              </a:solidFill>
              <a:latin typeface="Clarendon Condensed" panose="02040706040705040204" pitchFamily="18" charset="0"/>
            </a:endParaRPr>
          </a:p>
        </p:txBody>
      </p:sp>
    </p:spTree>
    <p:extLst>
      <p:ext uri="{BB962C8B-B14F-4D97-AF65-F5344CB8AC3E}">
        <p14:creationId xmlns:p14="http://schemas.microsoft.com/office/powerpoint/2010/main" val="403949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5899"/>
            <a:ext cx="12192000" cy="825499"/>
          </a:xfrm>
        </p:spPr>
        <p:txBody>
          <a:bodyPr>
            <a:noAutofit/>
          </a:bodyPr>
          <a:lstStyle/>
          <a:p>
            <a:pPr algn="ctr"/>
            <a:r>
              <a:rPr lang="en-US" sz="6000" b="1"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7</a:t>
            </a:r>
            <a:r>
              <a:rPr lang="en-US" sz="4000" b="1" baseline="30000"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th</a:t>
            </a:r>
            <a:r>
              <a:rPr lang="en-US" sz="4000" b="1" dirty="0">
                <a:ln w="0">
                  <a:solidFill>
                    <a:schemeClr val="bg1"/>
                  </a:solid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Grade Teachers</a:t>
            </a:r>
            <a:endParaRPr lang="en-US" sz="4000" b="1" dirty="0">
              <a:ln w="0">
                <a:solidFill>
                  <a:schemeClr val="bg1"/>
                </a:solidFill>
              </a:ln>
              <a:solidFill>
                <a:srgbClr val="800000"/>
              </a:solidFill>
              <a:latin typeface="Aharoni" panose="02010803020104030203" pitchFamily="2" charset="-79"/>
              <a:cs typeface="Aharoni" panose="02010803020104030203" pitchFamily="2" charset="-79"/>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79" y="3650962"/>
            <a:ext cx="1950720" cy="24384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260" y="482600"/>
            <a:ext cx="1950720" cy="24384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2" y="482600"/>
            <a:ext cx="1950720" cy="2438400"/>
          </a:xfrm>
          <a:prstGeom prst="rect">
            <a:avLst/>
          </a:prstGeom>
        </p:spPr>
      </p:pic>
      <p:pic>
        <p:nvPicPr>
          <p:cNvPr id="23" name="Content Placeholder 22"/>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146323" y="3650962"/>
            <a:ext cx="1950720" cy="2438400"/>
          </a:xfr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7386" y="482600"/>
            <a:ext cx="1950720" cy="2438400"/>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4830" y="476250"/>
            <a:ext cx="1950720" cy="243840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6323" y="482600"/>
            <a:ext cx="1950720" cy="2438400"/>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82" y="3650962"/>
            <a:ext cx="1950720" cy="2438400"/>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7285" y="3650962"/>
            <a:ext cx="1950720" cy="2438400"/>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7816" y="482600"/>
            <a:ext cx="1950720" cy="2438400"/>
          </a:xfrm>
          <a:prstGeom prst="rect">
            <a:avLst/>
          </a:prstGeom>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27816" y="3650962"/>
            <a:ext cx="1950720" cy="2438400"/>
          </a:xfrm>
          <a:prstGeom prst="rect">
            <a:avLst/>
          </a:prstGeom>
        </p:spPr>
      </p:pic>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3816" y="3650962"/>
            <a:ext cx="1950720" cy="2438400"/>
          </a:xfrm>
          <a:prstGeom prst="rect">
            <a:avLst/>
          </a:prstGeom>
        </p:spPr>
      </p:pic>
      <p:sp>
        <p:nvSpPr>
          <p:cNvPr id="4" name="TextBox 3">
            <a:extLst>
              <a:ext uri="{FF2B5EF4-FFF2-40B4-BE49-F238E27FC236}">
                <a16:creationId xmlns:a16="http://schemas.microsoft.com/office/drawing/2014/main" id="{F40208D4-F27D-47F8-BE6E-057590821235}"/>
              </a:ext>
            </a:extLst>
          </p:cNvPr>
          <p:cNvSpPr txBox="1"/>
          <p:nvPr/>
        </p:nvSpPr>
        <p:spPr>
          <a:xfrm>
            <a:off x="33894" y="2870483"/>
            <a:ext cx="1950720" cy="830997"/>
          </a:xfrm>
          <a:prstGeom prst="rect">
            <a:avLst/>
          </a:prstGeom>
          <a:noFill/>
        </p:spPr>
        <p:txBody>
          <a:bodyPr wrap="square" rtlCol="0">
            <a:spAutoFit/>
          </a:bodyPr>
          <a:lstStyle/>
          <a:p>
            <a:pPr algn="ctr"/>
            <a:r>
              <a:rPr lang="en-US" sz="1600" b="1" dirty="0"/>
              <a:t>Ms. </a:t>
            </a:r>
            <a:r>
              <a:rPr lang="en-US" sz="1600" b="1" dirty="0" err="1"/>
              <a:t>Danford</a:t>
            </a:r>
            <a:endParaRPr lang="en-US" sz="1600" b="1" dirty="0"/>
          </a:p>
          <a:p>
            <a:pPr algn="ctr"/>
            <a:r>
              <a:rPr lang="en-US" sz="1600" b="1" dirty="0"/>
              <a:t>RTI</a:t>
            </a:r>
          </a:p>
          <a:p>
            <a:pPr algn="ctr"/>
            <a:endParaRPr lang="en-US" sz="1600" b="1" dirty="0"/>
          </a:p>
        </p:txBody>
      </p:sp>
      <p:sp>
        <p:nvSpPr>
          <p:cNvPr id="5" name="TextBox 4">
            <a:extLst>
              <a:ext uri="{FF2B5EF4-FFF2-40B4-BE49-F238E27FC236}">
                <a16:creationId xmlns:a16="http://schemas.microsoft.com/office/drawing/2014/main" id="{6045FE62-6134-48B6-8725-D02370CA0F86}"/>
              </a:ext>
            </a:extLst>
          </p:cNvPr>
          <p:cNvSpPr txBox="1"/>
          <p:nvPr/>
        </p:nvSpPr>
        <p:spPr>
          <a:xfrm>
            <a:off x="2097285" y="2870482"/>
            <a:ext cx="1938695" cy="830997"/>
          </a:xfrm>
          <a:prstGeom prst="rect">
            <a:avLst/>
          </a:prstGeom>
          <a:noFill/>
        </p:spPr>
        <p:txBody>
          <a:bodyPr wrap="square" rtlCol="0">
            <a:spAutoFit/>
          </a:bodyPr>
          <a:lstStyle/>
          <a:p>
            <a:pPr algn="ctr"/>
            <a:r>
              <a:rPr lang="en-US" sz="1600" b="1" dirty="0"/>
              <a:t>Ms. Hendricks</a:t>
            </a:r>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p:txBody>
      </p:sp>
      <p:sp>
        <p:nvSpPr>
          <p:cNvPr id="6" name="TextBox 5">
            <a:extLst>
              <a:ext uri="{FF2B5EF4-FFF2-40B4-BE49-F238E27FC236}">
                <a16:creationId xmlns:a16="http://schemas.microsoft.com/office/drawing/2014/main" id="{642DDB6C-6F1D-4D8C-8322-9A2434A9DC65}"/>
              </a:ext>
            </a:extLst>
          </p:cNvPr>
          <p:cNvSpPr txBox="1"/>
          <p:nvPr/>
        </p:nvSpPr>
        <p:spPr>
          <a:xfrm>
            <a:off x="4127816" y="2874152"/>
            <a:ext cx="1950720" cy="830997"/>
          </a:xfrm>
          <a:prstGeom prst="rect">
            <a:avLst/>
          </a:prstGeom>
          <a:noFill/>
        </p:spPr>
        <p:txBody>
          <a:bodyPr wrap="square" rtlCol="0">
            <a:spAutoFit/>
          </a:bodyPr>
          <a:lstStyle/>
          <a:p>
            <a:pPr algn="ctr"/>
            <a:r>
              <a:rPr lang="en-US" sz="1600" b="1" dirty="0"/>
              <a:t>Ms. </a:t>
            </a:r>
            <a:r>
              <a:rPr lang="en-US" sz="1600" b="1" dirty="0" err="1"/>
              <a:t>Kalous</a:t>
            </a:r>
            <a:endParaRPr lang="en-US" sz="1600" b="1" dirty="0"/>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p:txBody>
      </p:sp>
      <p:sp>
        <p:nvSpPr>
          <p:cNvPr id="22" name="TextBox 21">
            <a:extLst>
              <a:ext uri="{FF2B5EF4-FFF2-40B4-BE49-F238E27FC236}">
                <a16:creationId xmlns:a16="http://schemas.microsoft.com/office/drawing/2014/main" id="{BA695907-3481-40F5-A98F-767CB120FEFF}"/>
              </a:ext>
            </a:extLst>
          </p:cNvPr>
          <p:cNvSpPr txBox="1"/>
          <p:nvPr/>
        </p:nvSpPr>
        <p:spPr>
          <a:xfrm>
            <a:off x="10199767" y="2870482"/>
            <a:ext cx="1950720" cy="830997"/>
          </a:xfrm>
          <a:prstGeom prst="rect">
            <a:avLst/>
          </a:prstGeom>
          <a:noFill/>
        </p:spPr>
        <p:txBody>
          <a:bodyPr wrap="square" rtlCol="0">
            <a:spAutoFit/>
          </a:bodyPr>
          <a:lstStyle/>
          <a:p>
            <a:pPr algn="ctr"/>
            <a:r>
              <a:rPr lang="en-US" sz="1600" b="1" dirty="0"/>
              <a:t>Ms. </a:t>
            </a:r>
            <a:r>
              <a:rPr lang="en-US" sz="1600" b="1" dirty="0" err="1"/>
              <a:t>Margenthaler</a:t>
            </a:r>
            <a:endParaRPr lang="en-US" sz="1600" b="1" dirty="0"/>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p:txBody>
      </p:sp>
      <p:sp>
        <p:nvSpPr>
          <p:cNvPr id="29" name="TextBox 28">
            <a:extLst>
              <a:ext uri="{FF2B5EF4-FFF2-40B4-BE49-F238E27FC236}">
                <a16:creationId xmlns:a16="http://schemas.microsoft.com/office/drawing/2014/main" id="{D1F62291-5F14-4E5B-8FE9-9A7BC6F9FFE1}"/>
              </a:ext>
            </a:extLst>
          </p:cNvPr>
          <p:cNvSpPr txBox="1"/>
          <p:nvPr/>
        </p:nvSpPr>
        <p:spPr>
          <a:xfrm>
            <a:off x="8164830" y="2852161"/>
            <a:ext cx="1950720" cy="830997"/>
          </a:xfrm>
          <a:prstGeom prst="rect">
            <a:avLst/>
          </a:prstGeom>
          <a:noFill/>
        </p:spPr>
        <p:txBody>
          <a:bodyPr wrap="square" rtlCol="0">
            <a:spAutoFit/>
          </a:bodyPr>
          <a:lstStyle/>
          <a:p>
            <a:pPr algn="ctr"/>
            <a:r>
              <a:rPr lang="en-US" sz="1600" b="1" dirty="0"/>
              <a:t>Ms. Loudon</a:t>
            </a:r>
          </a:p>
          <a:p>
            <a:pPr algn="ctr"/>
            <a:r>
              <a:rPr lang="en-US" sz="1600" b="1" dirty="0"/>
              <a:t>Math</a:t>
            </a:r>
          </a:p>
          <a:p>
            <a:pPr algn="ctr"/>
            <a:r>
              <a:rPr lang="en-US" sz="1600" b="1" dirty="0" err="1">
                <a:solidFill>
                  <a:srgbClr val="800000"/>
                </a:solidFill>
                <a:latin typeface="Clarendon Condensed" panose="02040706040705040204" pitchFamily="18" charset="0"/>
              </a:rPr>
              <a:t>Matemáticas</a:t>
            </a:r>
            <a:endParaRPr lang="en-US" sz="1600" b="1" dirty="0">
              <a:solidFill>
                <a:srgbClr val="800000"/>
              </a:solidFill>
              <a:latin typeface="Clarendon Condensed" panose="02040706040705040204" pitchFamily="18" charset="0"/>
            </a:endParaRPr>
          </a:p>
        </p:txBody>
      </p:sp>
      <p:sp>
        <p:nvSpPr>
          <p:cNvPr id="33" name="TextBox 32">
            <a:extLst>
              <a:ext uri="{FF2B5EF4-FFF2-40B4-BE49-F238E27FC236}">
                <a16:creationId xmlns:a16="http://schemas.microsoft.com/office/drawing/2014/main" id="{99722D44-DD73-4DAC-9A63-17DE2F83AAEB}"/>
              </a:ext>
            </a:extLst>
          </p:cNvPr>
          <p:cNvSpPr txBox="1"/>
          <p:nvPr/>
        </p:nvSpPr>
        <p:spPr>
          <a:xfrm>
            <a:off x="6158347" y="2870482"/>
            <a:ext cx="1950720" cy="830997"/>
          </a:xfrm>
          <a:prstGeom prst="rect">
            <a:avLst/>
          </a:prstGeom>
          <a:noFill/>
        </p:spPr>
        <p:txBody>
          <a:bodyPr wrap="square" rtlCol="0">
            <a:spAutoFit/>
          </a:bodyPr>
          <a:lstStyle/>
          <a:p>
            <a:pPr algn="ctr"/>
            <a:r>
              <a:rPr lang="en-US" sz="1600" b="1" dirty="0"/>
              <a:t>Ms. Lacy</a:t>
            </a:r>
          </a:p>
          <a:p>
            <a:pPr algn="ctr"/>
            <a:r>
              <a:rPr lang="en-US" sz="1600" b="1" dirty="0"/>
              <a:t>Social Studies</a:t>
            </a:r>
          </a:p>
          <a:p>
            <a:pPr algn="ctr"/>
            <a:r>
              <a:rPr lang="en-US" sz="1600" b="1" dirty="0" err="1">
                <a:solidFill>
                  <a:srgbClr val="800000"/>
                </a:solidFill>
                <a:latin typeface="Clarendon Condensed" panose="02040706040705040204" pitchFamily="18" charset="0"/>
              </a:rPr>
              <a:t>Estudios</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Sociales</a:t>
            </a:r>
            <a:endParaRPr lang="en-US" sz="1600" b="1" dirty="0">
              <a:solidFill>
                <a:srgbClr val="800000"/>
              </a:solidFill>
              <a:latin typeface="Clarendon Condensed" panose="02040706040705040204" pitchFamily="18" charset="0"/>
            </a:endParaRPr>
          </a:p>
        </p:txBody>
      </p:sp>
      <p:sp>
        <p:nvSpPr>
          <p:cNvPr id="34" name="TextBox 33">
            <a:extLst>
              <a:ext uri="{FF2B5EF4-FFF2-40B4-BE49-F238E27FC236}">
                <a16:creationId xmlns:a16="http://schemas.microsoft.com/office/drawing/2014/main" id="{B45BF923-B614-4C92-9787-93195AD06689}"/>
              </a:ext>
            </a:extLst>
          </p:cNvPr>
          <p:cNvSpPr txBox="1"/>
          <p:nvPr/>
        </p:nvSpPr>
        <p:spPr>
          <a:xfrm>
            <a:off x="33894" y="6089362"/>
            <a:ext cx="1950720" cy="1077218"/>
          </a:xfrm>
          <a:prstGeom prst="rect">
            <a:avLst/>
          </a:prstGeom>
          <a:noFill/>
        </p:spPr>
        <p:txBody>
          <a:bodyPr wrap="square" rtlCol="0">
            <a:spAutoFit/>
          </a:bodyPr>
          <a:lstStyle/>
          <a:p>
            <a:pPr algn="ctr"/>
            <a:r>
              <a:rPr lang="en-US" sz="1600" b="1" dirty="0"/>
              <a:t>Mr. Pape</a:t>
            </a:r>
          </a:p>
          <a:p>
            <a:pPr algn="ctr"/>
            <a:r>
              <a:rPr lang="en-US" sz="1600" b="1" dirty="0"/>
              <a:t>Special Education</a:t>
            </a:r>
          </a:p>
          <a:p>
            <a:pPr algn="ctr"/>
            <a:r>
              <a:rPr lang="en-US" sz="1600" b="1" dirty="0" err="1">
                <a:solidFill>
                  <a:srgbClr val="800000"/>
                </a:solidFill>
                <a:latin typeface="Clarendon Condensed" panose="02040706040705040204" pitchFamily="18" charset="0"/>
              </a:rPr>
              <a:t>Educación</a:t>
            </a:r>
            <a:r>
              <a:rPr lang="en-US" sz="1600" b="1" dirty="0">
                <a:solidFill>
                  <a:srgbClr val="800000"/>
                </a:solidFill>
                <a:latin typeface="Clarendon Condensed" panose="02040706040705040204" pitchFamily="18" charset="0"/>
              </a:rPr>
              <a:t> Especial</a:t>
            </a:r>
          </a:p>
          <a:p>
            <a:pPr algn="ctr"/>
            <a:endParaRPr lang="en-US" sz="1600" b="1" dirty="0">
              <a:latin typeface="Clarendon Condensed" panose="02040706040705040204" pitchFamily="18" charset="0"/>
            </a:endParaRPr>
          </a:p>
        </p:txBody>
      </p:sp>
      <p:sp>
        <p:nvSpPr>
          <p:cNvPr id="35" name="TextBox 34">
            <a:extLst>
              <a:ext uri="{FF2B5EF4-FFF2-40B4-BE49-F238E27FC236}">
                <a16:creationId xmlns:a16="http://schemas.microsoft.com/office/drawing/2014/main" id="{4B2E3603-E1B3-4703-B45A-49D5A0506881}"/>
              </a:ext>
            </a:extLst>
          </p:cNvPr>
          <p:cNvSpPr txBox="1"/>
          <p:nvPr/>
        </p:nvSpPr>
        <p:spPr>
          <a:xfrm>
            <a:off x="6162752" y="6089362"/>
            <a:ext cx="1950720" cy="830997"/>
          </a:xfrm>
          <a:prstGeom prst="rect">
            <a:avLst/>
          </a:prstGeom>
          <a:noFill/>
        </p:spPr>
        <p:txBody>
          <a:bodyPr wrap="square" rtlCol="0">
            <a:spAutoFit/>
          </a:bodyPr>
          <a:lstStyle/>
          <a:p>
            <a:pPr algn="ctr"/>
            <a:r>
              <a:rPr lang="en-US" sz="1600" b="1" dirty="0"/>
              <a:t>Ms. Schaffer</a:t>
            </a:r>
          </a:p>
          <a:p>
            <a:pPr algn="ctr"/>
            <a:r>
              <a:rPr lang="en-US" sz="1600" b="1" dirty="0"/>
              <a:t>Language Arts</a:t>
            </a:r>
          </a:p>
          <a:p>
            <a:pPr algn="ctr"/>
            <a:r>
              <a:rPr lang="en-US" sz="1600" b="1" dirty="0" err="1">
                <a:solidFill>
                  <a:srgbClr val="800000"/>
                </a:solidFill>
                <a:latin typeface="Clarendon Condensed" panose="02040706040705040204" pitchFamily="18" charset="0"/>
              </a:rPr>
              <a:t>Clase</a:t>
            </a:r>
            <a:r>
              <a:rPr lang="en-US" sz="1600" b="1" dirty="0">
                <a:solidFill>
                  <a:srgbClr val="800000"/>
                </a:solidFill>
                <a:latin typeface="Clarendon Condensed" panose="02040706040705040204" pitchFamily="18" charset="0"/>
              </a:rPr>
              <a:t> de </a:t>
            </a:r>
            <a:r>
              <a:rPr lang="en-US" sz="1600" b="1" dirty="0" err="1">
                <a:solidFill>
                  <a:srgbClr val="800000"/>
                </a:solidFill>
                <a:latin typeface="Clarendon Condensed" panose="02040706040705040204" pitchFamily="18" charset="0"/>
              </a:rPr>
              <a:t>Idioma</a:t>
            </a:r>
            <a:endParaRPr lang="en-US" sz="1600" b="1" dirty="0">
              <a:solidFill>
                <a:srgbClr val="800000"/>
              </a:solidFill>
              <a:latin typeface="Clarendon Condensed" panose="02040706040705040204" pitchFamily="18" charset="0"/>
            </a:endParaRPr>
          </a:p>
        </p:txBody>
      </p:sp>
      <p:sp>
        <p:nvSpPr>
          <p:cNvPr id="36" name="TextBox 35">
            <a:extLst>
              <a:ext uri="{FF2B5EF4-FFF2-40B4-BE49-F238E27FC236}">
                <a16:creationId xmlns:a16="http://schemas.microsoft.com/office/drawing/2014/main" id="{43161957-E7F9-4198-802A-4C27589836CF}"/>
              </a:ext>
            </a:extLst>
          </p:cNvPr>
          <p:cNvSpPr txBox="1"/>
          <p:nvPr/>
        </p:nvSpPr>
        <p:spPr>
          <a:xfrm>
            <a:off x="4127816" y="6094796"/>
            <a:ext cx="1950720" cy="830997"/>
          </a:xfrm>
          <a:prstGeom prst="rect">
            <a:avLst/>
          </a:prstGeom>
          <a:noFill/>
        </p:spPr>
        <p:txBody>
          <a:bodyPr wrap="square" rtlCol="0">
            <a:spAutoFit/>
          </a:bodyPr>
          <a:lstStyle/>
          <a:p>
            <a:pPr algn="ctr"/>
            <a:r>
              <a:rPr lang="en-US" sz="1600" b="1" dirty="0"/>
              <a:t>Mr. </a:t>
            </a:r>
            <a:r>
              <a:rPr lang="en-US" sz="1600" b="1" dirty="0" err="1"/>
              <a:t>Pysz</a:t>
            </a:r>
            <a:endParaRPr lang="en-US" sz="1600" b="1" dirty="0"/>
          </a:p>
          <a:p>
            <a:pPr algn="ctr"/>
            <a:r>
              <a:rPr lang="en-US" sz="1600" b="1" dirty="0"/>
              <a:t>Health</a:t>
            </a:r>
          </a:p>
          <a:p>
            <a:pPr algn="ctr"/>
            <a:r>
              <a:rPr lang="en-US" sz="1600" b="1" dirty="0" err="1">
                <a:solidFill>
                  <a:srgbClr val="800000"/>
                </a:solidFill>
                <a:latin typeface="Clarendon Condensed" panose="02040706040705040204" pitchFamily="18" charset="0"/>
              </a:rPr>
              <a:t>Salud</a:t>
            </a:r>
            <a:endParaRPr lang="en-US" sz="1600" b="1" dirty="0">
              <a:solidFill>
                <a:srgbClr val="800000"/>
              </a:solidFill>
              <a:latin typeface="Clarendon Condensed" panose="02040706040705040204" pitchFamily="18" charset="0"/>
            </a:endParaRPr>
          </a:p>
        </p:txBody>
      </p:sp>
      <p:sp>
        <p:nvSpPr>
          <p:cNvPr id="37" name="TextBox 36">
            <a:extLst>
              <a:ext uri="{FF2B5EF4-FFF2-40B4-BE49-F238E27FC236}">
                <a16:creationId xmlns:a16="http://schemas.microsoft.com/office/drawing/2014/main" id="{ACDC6594-C5EC-4177-BEF8-4F40EE35EBC5}"/>
              </a:ext>
            </a:extLst>
          </p:cNvPr>
          <p:cNvSpPr txBox="1"/>
          <p:nvPr/>
        </p:nvSpPr>
        <p:spPr>
          <a:xfrm>
            <a:off x="2033903" y="6089362"/>
            <a:ext cx="2077484" cy="830997"/>
          </a:xfrm>
          <a:prstGeom prst="rect">
            <a:avLst/>
          </a:prstGeom>
          <a:noFill/>
        </p:spPr>
        <p:txBody>
          <a:bodyPr wrap="square" rtlCol="0">
            <a:spAutoFit/>
          </a:bodyPr>
          <a:lstStyle/>
          <a:p>
            <a:pPr algn="ctr"/>
            <a:r>
              <a:rPr lang="en-US" sz="1600" b="1" dirty="0"/>
              <a:t>Ms. Parcels</a:t>
            </a:r>
          </a:p>
          <a:p>
            <a:pPr algn="ctr"/>
            <a:r>
              <a:rPr lang="en-US" sz="1600" b="1" dirty="0"/>
              <a:t>Reading Specialist</a:t>
            </a:r>
          </a:p>
          <a:p>
            <a:pPr algn="ctr"/>
            <a:r>
              <a:rPr lang="en-US" sz="1600" b="1" dirty="0" err="1">
                <a:solidFill>
                  <a:srgbClr val="800000"/>
                </a:solidFill>
                <a:latin typeface="Clarendon Condensed" panose="02040706040705040204" pitchFamily="18" charset="0"/>
              </a:rPr>
              <a:t>Especialista</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en</a:t>
            </a:r>
            <a:r>
              <a:rPr lang="en-US" sz="1600" b="1" dirty="0">
                <a:solidFill>
                  <a:srgbClr val="800000"/>
                </a:solidFill>
                <a:latin typeface="Clarendon Condensed" panose="02040706040705040204" pitchFamily="18" charset="0"/>
              </a:rPr>
              <a:t> </a:t>
            </a:r>
            <a:r>
              <a:rPr lang="en-US" sz="1600" b="1" dirty="0" err="1">
                <a:solidFill>
                  <a:srgbClr val="800000"/>
                </a:solidFill>
                <a:latin typeface="Clarendon Condensed" panose="02040706040705040204" pitchFamily="18" charset="0"/>
              </a:rPr>
              <a:t>Lectura</a:t>
            </a:r>
            <a:endParaRPr lang="en-US" sz="1600" b="1" dirty="0">
              <a:solidFill>
                <a:srgbClr val="800000"/>
              </a:solidFill>
              <a:latin typeface="Clarendon Condensed" panose="02040706040705040204" pitchFamily="18" charset="0"/>
            </a:endParaRPr>
          </a:p>
        </p:txBody>
      </p:sp>
      <p:sp>
        <p:nvSpPr>
          <p:cNvPr id="38" name="TextBox 37">
            <a:extLst>
              <a:ext uri="{FF2B5EF4-FFF2-40B4-BE49-F238E27FC236}">
                <a16:creationId xmlns:a16="http://schemas.microsoft.com/office/drawing/2014/main" id="{6A49072A-27F5-4747-97F9-A729E05E6FEB}"/>
              </a:ext>
            </a:extLst>
          </p:cNvPr>
          <p:cNvSpPr txBox="1"/>
          <p:nvPr/>
        </p:nvSpPr>
        <p:spPr>
          <a:xfrm>
            <a:off x="10203498" y="6089362"/>
            <a:ext cx="1950720" cy="830997"/>
          </a:xfrm>
          <a:prstGeom prst="rect">
            <a:avLst/>
          </a:prstGeom>
          <a:noFill/>
        </p:spPr>
        <p:txBody>
          <a:bodyPr wrap="square" rtlCol="0">
            <a:spAutoFit/>
          </a:bodyPr>
          <a:lstStyle/>
          <a:p>
            <a:pPr algn="ctr"/>
            <a:r>
              <a:rPr lang="en-US" sz="1600" b="1" dirty="0"/>
              <a:t>Ms. Wolff</a:t>
            </a:r>
          </a:p>
          <a:p>
            <a:pPr algn="ctr"/>
            <a:r>
              <a:rPr lang="en-US" sz="1600" b="1" dirty="0"/>
              <a:t>Health</a:t>
            </a:r>
          </a:p>
          <a:p>
            <a:pPr algn="ctr"/>
            <a:r>
              <a:rPr lang="en-US" sz="1600" b="1" dirty="0" err="1">
                <a:solidFill>
                  <a:srgbClr val="800000"/>
                </a:solidFill>
                <a:latin typeface="Clarendon Condensed" panose="02040706040705040204" pitchFamily="18" charset="0"/>
              </a:rPr>
              <a:t>Salud</a:t>
            </a:r>
            <a:endParaRPr lang="en-US" sz="1600" b="1" dirty="0">
              <a:solidFill>
                <a:srgbClr val="800000"/>
              </a:solidFill>
              <a:latin typeface="Clarendon Condensed" panose="02040706040705040204" pitchFamily="18" charset="0"/>
            </a:endParaRPr>
          </a:p>
        </p:txBody>
      </p:sp>
      <p:sp>
        <p:nvSpPr>
          <p:cNvPr id="39" name="TextBox 38">
            <a:extLst>
              <a:ext uri="{FF2B5EF4-FFF2-40B4-BE49-F238E27FC236}">
                <a16:creationId xmlns:a16="http://schemas.microsoft.com/office/drawing/2014/main" id="{DB4372A5-9B4E-4AB2-8C46-12E4257FA8FF}"/>
              </a:ext>
            </a:extLst>
          </p:cNvPr>
          <p:cNvSpPr txBox="1"/>
          <p:nvPr/>
        </p:nvSpPr>
        <p:spPr>
          <a:xfrm>
            <a:off x="8197688" y="6062600"/>
            <a:ext cx="1950720" cy="830997"/>
          </a:xfrm>
          <a:prstGeom prst="rect">
            <a:avLst/>
          </a:prstGeom>
          <a:noFill/>
        </p:spPr>
        <p:txBody>
          <a:bodyPr wrap="square" rtlCol="0">
            <a:spAutoFit/>
          </a:bodyPr>
          <a:lstStyle/>
          <a:p>
            <a:pPr algn="ctr"/>
            <a:r>
              <a:rPr lang="en-US" sz="1600" b="1" dirty="0"/>
              <a:t>Ms. </a:t>
            </a:r>
            <a:r>
              <a:rPr lang="en-US" sz="1600" b="1" dirty="0" err="1"/>
              <a:t>Schmittling</a:t>
            </a:r>
            <a:endParaRPr lang="en-US" sz="1600" b="1" dirty="0"/>
          </a:p>
          <a:p>
            <a:pPr algn="ctr"/>
            <a:r>
              <a:rPr lang="en-US" sz="1600" b="1" dirty="0"/>
              <a:t>Math</a:t>
            </a:r>
          </a:p>
          <a:p>
            <a:pPr algn="ctr"/>
            <a:r>
              <a:rPr lang="en-US" sz="1600" b="1" dirty="0" err="1">
                <a:solidFill>
                  <a:srgbClr val="800000"/>
                </a:solidFill>
                <a:latin typeface="Clarendon Condensed" panose="02040706040705040204" pitchFamily="18" charset="0"/>
              </a:rPr>
              <a:t>Matemáticas</a:t>
            </a:r>
            <a:endParaRPr lang="en-US" sz="1600" b="1" dirty="0">
              <a:solidFill>
                <a:srgbClr val="800000"/>
              </a:solidFill>
              <a:latin typeface="Clarendon Condensed" panose="02040706040705040204" pitchFamily="18" charset="0"/>
            </a:endParaRPr>
          </a:p>
        </p:txBody>
      </p:sp>
    </p:spTree>
    <p:extLst>
      <p:ext uri="{BB962C8B-B14F-4D97-AF65-F5344CB8AC3E}">
        <p14:creationId xmlns:p14="http://schemas.microsoft.com/office/powerpoint/2010/main" val="341746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099" y="127000"/>
            <a:ext cx="9563101" cy="6642099"/>
          </a:xfrm>
        </p:spPr>
      </p:pic>
    </p:spTree>
    <p:extLst>
      <p:ext uri="{BB962C8B-B14F-4D97-AF65-F5344CB8AC3E}">
        <p14:creationId xmlns:p14="http://schemas.microsoft.com/office/powerpoint/2010/main" val="58462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80528"/>
            <a:ext cx="12192000" cy="1325563"/>
          </a:xfrm>
        </p:spPr>
        <p:txBody>
          <a:bodyPr>
            <a:normAutofit fontScale="90000"/>
          </a:bodyPr>
          <a:lstStyle/>
          <a:p>
            <a:pPr algn="ctr"/>
            <a: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Goals &amp; Expectations</a:t>
            </a:r>
            <a:br>
              <a:rPr lang="en-US" sz="8000" dirty="0">
                <a:ln w="0">
                  <a:noFill/>
                </a:ln>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8000" dirty="0" err="1">
                <a:ln w="0">
                  <a:no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Metas</a:t>
            </a:r>
            <a:r>
              <a:rPr lang="en-US" sz="8000" dirty="0">
                <a:ln w="0">
                  <a:no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 Y </a:t>
            </a:r>
            <a:r>
              <a:rPr lang="en-US" sz="8000" dirty="0" err="1">
                <a:ln w="0">
                  <a:noFill/>
                </a:ln>
                <a:solidFill>
                  <a:srgbClr val="800000"/>
                </a:solidFill>
                <a:effectLst>
                  <a:outerShdw blurRad="38100" dist="19050" dir="2700000" algn="tl" rotWithShape="0">
                    <a:schemeClr val="dk1">
                      <a:alpha val="40000"/>
                    </a:schemeClr>
                  </a:outerShdw>
                </a:effectLst>
                <a:latin typeface="Clarendon Condensed" panose="02040706040705040204" pitchFamily="18" charset="0"/>
                <a:cs typeface="Aharoni" panose="02010803020104030203" pitchFamily="2" charset="-79"/>
              </a:rPr>
              <a:t>Expectaciónes</a:t>
            </a:r>
            <a:endParaRPr lang="en-US" sz="8000" dirty="0">
              <a:ln w="0">
                <a:noFill/>
              </a:ln>
              <a:solidFill>
                <a:srgbClr val="8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7230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2090</Words>
  <Application>Microsoft Office PowerPoint</Application>
  <PresentationFormat>Widescreen</PresentationFormat>
  <Paragraphs>403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Aharoni</vt:lpstr>
      <vt:lpstr>Arial</vt:lpstr>
      <vt:lpstr>Arial Narrow</vt:lpstr>
      <vt:lpstr>Calibri</vt:lpstr>
      <vt:lpstr>Calibri Light</vt:lpstr>
      <vt:lpstr>Cambria Math</vt:lpstr>
      <vt:lpstr>Century Gothic</vt:lpstr>
      <vt:lpstr>Clarendon Condensed</vt:lpstr>
      <vt:lpstr>Franklin Gothic Heavy</vt:lpstr>
      <vt:lpstr>Office Theme</vt:lpstr>
      <vt:lpstr>COLLINSVILLE MIDDLE SCHOOL</vt:lpstr>
      <vt:lpstr>Orientation Objectives</vt:lpstr>
      <vt:lpstr>School Information Información de la Escuela</vt:lpstr>
      <vt:lpstr>Administration  Administración</vt:lpstr>
      <vt:lpstr>CMS Staff &amp; Student Support</vt:lpstr>
      <vt:lpstr>7th Grade Teachers</vt:lpstr>
      <vt:lpstr>7th Grade Teachers</vt:lpstr>
      <vt:lpstr>PowerPoint Presentation</vt:lpstr>
      <vt:lpstr>Goals &amp; Expectations Metas Y Expectaciónes</vt:lpstr>
      <vt:lpstr>COLLINSVILLE MIDDLE SCHOOL COMPACT</vt:lpstr>
      <vt:lpstr>Student Expectations</vt:lpstr>
      <vt:lpstr>Expectations for Parents/Guardians</vt:lpstr>
      <vt:lpstr>DIS to CMS The Differences Las Diferencias</vt:lpstr>
      <vt:lpstr>PowerPoint Presentation</vt:lpstr>
      <vt:lpstr>PowerPoint Presentation</vt:lpstr>
      <vt:lpstr>Preparing for Success Prepararse para el Éxito</vt:lpstr>
      <vt:lpstr>How to Support your Student</vt:lpstr>
      <vt:lpstr>Student Success at CMS</vt:lpstr>
      <vt:lpstr>School Communication Comunicación Escolar</vt:lpstr>
      <vt:lpstr>Student Assessments La Evaluación de los Alumnos</vt:lpstr>
      <vt:lpstr>22 years in education (22 años en educación)  Bachelor of Science in Elementary Education (Licenciada en Ciencias en Educación Primaria)  Master of Science in Education (Maestría en Ciencias en Educación)  Southern Illinois University Edwardsville</vt:lpstr>
      <vt:lpstr>CMS Baseball &amp; Basketball Béisbol &amp; Baloncesto  IMSA Fusion Fusión de IMSA  HOOLOO  National Junior Honor Society Inductee</vt:lpstr>
      <vt:lpstr>PowerPoint Presentation</vt:lpstr>
      <vt:lpstr>Questions?  Preguntas?</vt:lpstr>
      <vt:lpstr>Building Tour &amp; Classroom Visits</vt:lpstr>
    </vt:vector>
  </TitlesOfParts>
  <Company>CUSD10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COLLINSVILLE MIDDLE SCHOOL</dc:title>
  <dc:creator>cusd</dc:creator>
  <cp:lastModifiedBy>cusd</cp:lastModifiedBy>
  <cp:revision>170</cp:revision>
  <dcterms:created xsi:type="dcterms:W3CDTF">2019-04-26T16:09:56Z</dcterms:created>
  <dcterms:modified xsi:type="dcterms:W3CDTF">2019-05-13T15:50:14Z</dcterms:modified>
</cp:coreProperties>
</file>